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307" r:id="rId6"/>
    <p:sldId id="280" r:id="rId7"/>
    <p:sldId id="273" r:id="rId8"/>
    <p:sldId id="309" r:id="rId9"/>
    <p:sldId id="266" r:id="rId10"/>
    <p:sldId id="311" r:id="rId11"/>
    <p:sldId id="262" r:id="rId12"/>
    <p:sldId id="314" r:id="rId13"/>
    <p:sldId id="315" r:id="rId14"/>
    <p:sldId id="316" r:id="rId15"/>
    <p:sldId id="317" r:id="rId16"/>
    <p:sldId id="310" r:id="rId17"/>
    <p:sldId id="264" r:id="rId18"/>
    <p:sldId id="313" r:id="rId19"/>
    <p:sldId id="323" r:id="rId20"/>
    <p:sldId id="324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18" r:id="rId29"/>
    <p:sldId id="319" r:id="rId30"/>
    <p:sldId id="320" r:id="rId31"/>
    <p:sldId id="312" r:id="rId32"/>
    <p:sldId id="268" r:id="rId33"/>
    <p:sldId id="285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Sora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312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CA7C83-A761-4EB3-97B0-C90E7D6FFFBD}">
  <a:tblStyle styleId="{89CA7C83-A761-4EB3-97B0-C90E7D6FF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51" y="91"/>
      </p:cViewPr>
      <p:guideLst>
        <p:guide orient="horz" pos="162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4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57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96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d1bf8d60a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d1bf8d60a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95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d1bf8d60a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d1bf8d60a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5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43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38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52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96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>
          <a:extLst>
            <a:ext uri="{FF2B5EF4-FFF2-40B4-BE49-F238E27FC236}">
              <a16:creationId xmlns:a16="http://schemas.microsoft.com/office/drawing/2014/main" id="{C20DF4E5-024E-3516-11D5-0975257BF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>
            <a:extLst>
              <a:ext uri="{FF2B5EF4-FFF2-40B4-BE49-F238E27FC236}">
                <a16:creationId xmlns:a16="http://schemas.microsoft.com/office/drawing/2014/main" id="{8557F27D-3B7C-33D1-C878-0D657A5F1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>
            <a:extLst>
              <a:ext uri="{FF2B5EF4-FFF2-40B4-BE49-F238E27FC236}">
                <a16:creationId xmlns:a16="http://schemas.microsoft.com/office/drawing/2014/main" id="{C298612C-3A46-520D-A3AD-10798D1B3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625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71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53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85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8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043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f41e192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f41e192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4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264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3165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 flipH="1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name="adj1" fmla="val 434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97001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64;p6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1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3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5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>
            <a:spLocks noGrp="1"/>
          </p:cNvSpPr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1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8" name="Google Shape;328;p2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329" name="Google Shape;329;p2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333" name="Google Shape;333;p2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8" r:id="rId6"/>
    <p:sldLayoutId id="2147483669" r:id="rId7"/>
    <p:sldLayoutId id="2147483672" r:id="rId8"/>
    <p:sldLayoutId id="2147483673" r:id="rId9"/>
    <p:sldLayoutId id="2147483674" r:id="rId10"/>
    <p:sldLayoutId id="2147483675" r:id="rId11"/>
    <p:sldLayoutId id="2147483679" r:id="rId12"/>
    <p:sldLayoutId id="2147483680" r:id="rId13"/>
    <p:sldLayoutId id="2147483681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Pepper in Job Interviews</a:t>
            </a:r>
            <a:endParaRPr sz="4400" dirty="0"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811724"/>
            <a:ext cx="4259999" cy="2141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 Charbel Hajj</a:t>
            </a:r>
          </a:p>
          <a:p>
            <a:pPr marL="0" indent="0"/>
            <a:r>
              <a:rPr lang="en-US" dirty="0"/>
              <a:t>                         Gio Nassif </a:t>
            </a:r>
            <a:r>
              <a:rPr lang="en-US" dirty="0" err="1"/>
              <a:t>Rizk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       Joseph Mattar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       Charbel Sleiman Daoud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       Georges Mansour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to: Dr. Elie Saad</a:t>
            </a:r>
          </a:p>
        </p:txBody>
      </p:sp>
      <p:cxnSp>
        <p:nvCxnSpPr>
          <p:cNvPr id="370" name="Google Shape;370;p33"/>
          <p:cNvCxnSpPr>
            <a:cxnSpLocks/>
            <a:endCxn id="369" idx="1"/>
          </p:cNvCxnSpPr>
          <p:nvPr/>
        </p:nvCxnSpPr>
        <p:spPr>
          <a:xfrm rot="16200000" flipH="1">
            <a:off x="1636040" y="1360702"/>
            <a:ext cx="4698018" cy="345302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44560" y="2056008"/>
            <a:ext cx="4044900" cy="1191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Pepper HR Assistant</a:t>
            </a: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2674221-591E-4287-BBB1-57ECCCE3A27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10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95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920399" y="2401800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project, we are introducing Pepper, the HR Employee Assistant. Pepper is designed to support supervisors by taking over basic tasks, allowing them to focus on more critical responsibilities.</a:t>
            </a:r>
            <a:endParaRPr dirty="0"/>
          </a:p>
        </p:txBody>
      </p:sp>
      <p:grpSp>
        <p:nvGrpSpPr>
          <p:cNvPr id="533" name="Google Shape;533;p39"/>
          <p:cNvGrpSpPr/>
          <p:nvPr/>
        </p:nvGrpSpPr>
        <p:grpSpPr>
          <a:xfrm>
            <a:off x="5824825" y="152765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/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/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6CB4DD9-384B-45A5-94E0-9326DB170698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11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4953000" y="9359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Pepper’s Primary Duties</a:t>
            </a:r>
            <a:endParaRPr dirty="0"/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1"/>
          </p:nvPr>
        </p:nvSpPr>
        <p:spPr>
          <a:xfrm>
            <a:off x="4953000" y="1412759"/>
            <a:ext cx="3570425" cy="185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Greeting applicants warmly upon arrival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Guiding applicants to the appropriate rooms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Asking basic questions to streamline initial recruitment stages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Dismissing applicants when the interview concludes</a:t>
            </a:r>
            <a:endParaRPr dirty="0"/>
          </a:p>
        </p:txBody>
      </p:sp>
      <p:pic>
        <p:nvPicPr>
          <p:cNvPr id="14" name="Picture Placeholder 13" descr="A robot holding a sign&#10;&#10;Description automatically generated">
            <a:extLst>
              <a:ext uri="{FF2B5EF4-FFF2-40B4-BE49-F238E27FC236}">
                <a16:creationId xmlns:a16="http://schemas.microsoft.com/office/drawing/2014/main" id="{1D2BF031-4C94-4864-B26C-A7B4421BB13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97" r="1397"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E289C3-CDD2-43A3-9665-66290E417A18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12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5123845" y="-3132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Greeting and Guiding</a:t>
            </a:r>
            <a:endParaRPr dirty="0"/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1"/>
          </p:nvPr>
        </p:nvSpPr>
        <p:spPr>
          <a:xfrm>
            <a:off x="4667250" y="742546"/>
            <a:ext cx="4476750" cy="365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Stationed at the main building entrance to assist applicants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Detects and interacts with individuals entering for job interviews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Records names and cross-references with the interview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Guides applicants to the appropriate interview room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Ensures applicants are seated comfortably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Begins the interview process by asking initial basic questions</a:t>
            </a:r>
          </a:p>
        </p:txBody>
      </p:sp>
      <p:pic>
        <p:nvPicPr>
          <p:cNvPr id="5" name="Picture Placeholder 4" descr="A robot holding a tablet&#10;&#10;Description automatically generated">
            <a:extLst>
              <a:ext uri="{FF2B5EF4-FFF2-40B4-BE49-F238E27FC236}">
                <a16:creationId xmlns:a16="http://schemas.microsoft.com/office/drawing/2014/main" id="{E01CA118-B1B5-49CC-8C21-A13ED69FDBD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663" r="16663"/>
          <a:stretch>
            <a:fillRect/>
          </a:stretch>
        </p:blipFill>
        <p:spPr>
          <a:xfrm>
            <a:off x="202954" y="388500"/>
            <a:ext cx="4379700" cy="43797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E360A-69C7-4996-9CFE-C49BFD046848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13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4953000" y="-3132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Assessing Skills</a:t>
            </a:r>
            <a:endParaRPr dirty="0"/>
          </a:p>
        </p:txBody>
      </p:sp>
      <p:pic>
        <p:nvPicPr>
          <p:cNvPr id="9" name="Picture Placeholder 8" descr="A person and a robot&#10;&#10;Description automatically generated">
            <a:extLst>
              <a:ext uri="{FF2B5EF4-FFF2-40B4-BE49-F238E27FC236}">
                <a16:creationId xmlns:a16="http://schemas.microsoft.com/office/drawing/2014/main" id="{145A6BF4-B9B9-4EEF-8C61-5F5ED4353CC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3C03F82-6CC7-4984-B719-829C0AF47E7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53000" y="1472974"/>
            <a:ext cx="365582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Assesses applicant’s knowledge and experience through a quiz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Supervisor prepares the quiz and assigns it to Pepper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Pepper administers the quiz and collects the answers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Stores responses and generates a 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78791-65F2-4ABD-8826-C52794FF202F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14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4953000" y="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Dismissing Applicants</a:t>
            </a:r>
            <a:endParaRPr dirty="0"/>
          </a:p>
        </p:txBody>
      </p:sp>
      <p:pic>
        <p:nvPicPr>
          <p:cNvPr id="4" name="Picture Placeholder 3" descr="A robot holding a screen&#10;&#10;Description automatically generated">
            <a:extLst>
              <a:ext uri="{FF2B5EF4-FFF2-40B4-BE49-F238E27FC236}">
                <a16:creationId xmlns:a16="http://schemas.microsoft.com/office/drawing/2014/main" id="{946238F0-5BD6-40AD-BBBA-8CCAE6A2524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3750" r="23750"/>
          <a:stretch>
            <a:fillRect/>
          </a:stretch>
        </p:blipFill>
        <p:spPr/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0CEB52B-D81A-42D1-8E9D-CEB1B30FF8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53000" y="1324056"/>
            <a:ext cx="35241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Thanks the applicant for their time and participation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for feedback for future improvements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Notify the supervisor about the end of the interview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Wishes the applicants good luck and bids them farewell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9908E-5C87-4C4D-BBD8-DDCFA5A0B3A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15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415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5F529-3BFB-4164-891E-0E2178AB65ED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3612E961-9BB7-4435-B4BB-20A499D02F5B}" type="slidenum">
              <a:rPr lang="en-US" sz="700" smtClean="0"/>
              <a:t>16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96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/>
          <p:nvPr/>
        </p:nvSpPr>
        <p:spPr>
          <a:xfrm>
            <a:off x="6145775" y="168451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41"/>
          <p:cNvSpPr/>
          <p:nvPr/>
        </p:nvSpPr>
        <p:spPr>
          <a:xfrm>
            <a:off x="3636825" y="168451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633" name="Google Shape;633;p41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functions are not working as intended.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Lack of a debugging console</a:t>
            </a:r>
            <a:endParaRPr dirty="0"/>
          </a:p>
        </p:txBody>
      </p:sp>
      <p:sp>
        <p:nvSpPr>
          <p:cNvPr id="634" name="Google Shape;634;p41"/>
          <p:cNvSpPr txBox="1">
            <a:spLocks noGrp="1"/>
          </p:cNvSpPr>
          <p:nvPr>
            <p:ph type="subTitle" idx="2"/>
          </p:nvPr>
        </p:nvSpPr>
        <p:spPr>
          <a:xfrm>
            <a:off x="3484425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resources and troubleshooting guides</a:t>
            </a:r>
            <a:endParaRPr dirty="0"/>
          </a:p>
        </p:txBody>
      </p:sp>
      <p:sp>
        <p:nvSpPr>
          <p:cNvPr id="635" name="Google Shape;635;p41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 with implementing the text input function and ensuring Pepper saves the data correctly</a:t>
            </a:r>
          </a:p>
        </p:txBody>
      </p:sp>
      <p:sp>
        <p:nvSpPr>
          <p:cNvPr id="636" name="Google Shape;636;p41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Difficulties</a:t>
            </a:r>
          </a:p>
        </p:txBody>
      </p:sp>
      <p:sp>
        <p:nvSpPr>
          <p:cNvPr id="637" name="Google Shape;637;p41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 Limitations</a:t>
            </a:r>
            <a:endParaRPr dirty="0"/>
          </a:p>
        </p:txBody>
      </p:sp>
      <p:sp>
        <p:nvSpPr>
          <p:cNvPr id="638" name="Google Shape;638;p41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Handling Issues</a:t>
            </a:r>
            <a:endParaRPr dirty="0"/>
          </a:p>
        </p:txBody>
      </p:sp>
      <p:grpSp>
        <p:nvGrpSpPr>
          <p:cNvPr id="639" name="Google Shape;639;p41"/>
          <p:cNvGrpSpPr/>
          <p:nvPr/>
        </p:nvGrpSpPr>
        <p:grpSpPr>
          <a:xfrm>
            <a:off x="6253800" y="1792504"/>
            <a:ext cx="500353" cy="500435"/>
            <a:chOff x="2291550" y="1480816"/>
            <a:chExt cx="500353" cy="500435"/>
          </a:xfrm>
        </p:grpSpPr>
        <p:sp>
          <p:nvSpPr>
            <p:cNvPr id="640" name="Google Shape;640;p41"/>
            <p:cNvSpPr/>
            <p:nvPr/>
          </p:nvSpPr>
          <p:spPr>
            <a:xfrm>
              <a:off x="2291550" y="1480816"/>
              <a:ext cx="352810" cy="59525"/>
            </a:xfrm>
            <a:custGeom>
              <a:avLst/>
              <a:gdLst/>
              <a:ahLst/>
              <a:cxnLst/>
              <a:rect l="l" t="t" r="r" b="b"/>
              <a:pathLst>
                <a:path w="12927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2927" y="2181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2673618" y="1480816"/>
              <a:ext cx="118286" cy="59525"/>
            </a:xfrm>
            <a:custGeom>
              <a:avLst/>
              <a:gdLst/>
              <a:ahLst/>
              <a:cxnLst/>
              <a:rect l="l" t="t" r="r" b="b"/>
              <a:pathLst>
                <a:path w="4334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4334" y="218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2291550" y="1569790"/>
              <a:ext cx="500353" cy="411462"/>
            </a:xfrm>
            <a:custGeom>
              <a:avLst/>
              <a:gdLst/>
              <a:ahLst/>
              <a:cxnLst/>
              <a:rect l="l" t="t" r="r" b="b"/>
              <a:pathLst>
                <a:path w="18333" h="15076" extrusionOk="0">
                  <a:moveTo>
                    <a:pt x="3261" y="2686"/>
                  </a:moveTo>
                  <a:lnTo>
                    <a:pt x="3261" y="3762"/>
                  </a:lnTo>
                  <a:lnTo>
                    <a:pt x="2185" y="3762"/>
                  </a:lnTo>
                  <a:lnTo>
                    <a:pt x="2185" y="2686"/>
                  </a:lnTo>
                  <a:close/>
                  <a:moveTo>
                    <a:pt x="11854" y="2686"/>
                  </a:moveTo>
                  <a:lnTo>
                    <a:pt x="11854" y="3762"/>
                  </a:lnTo>
                  <a:lnTo>
                    <a:pt x="4331" y="3762"/>
                  </a:lnTo>
                  <a:lnTo>
                    <a:pt x="4331" y="2686"/>
                  </a:lnTo>
                  <a:close/>
                  <a:moveTo>
                    <a:pt x="16152" y="2686"/>
                  </a:moveTo>
                  <a:lnTo>
                    <a:pt x="16152" y="3762"/>
                  </a:lnTo>
                  <a:lnTo>
                    <a:pt x="12930" y="3762"/>
                  </a:lnTo>
                  <a:lnTo>
                    <a:pt x="12930" y="2686"/>
                  </a:lnTo>
                  <a:close/>
                  <a:moveTo>
                    <a:pt x="3261" y="4835"/>
                  </a:moveTo>
                  <a:lnTo>
                    <a:pt x="3261" y="5911"/>
                  </a:lnTo>
                  <a:lnTo>
                    <a:pt x="2185" y="5911"/>
                  </a:lnTo>
                  <a:lnTo>
                    <a:pt x="2185" y="4835"/>
                  </a:lnTo>
                  <a:close/>
                  <a:moveTo>
                    <a:pt x="7556" y="4835"/>
                  </a:moveTo>
                  <a:lnTo>
                    <a:pt x="7556" y="5911"/>
                  </a:lnTo>
                  <a:lnTo>
                    <a:pt x="4331" y="5911"/>
                  </a:lnTo>
                  <a:lnTo>
                    <a:pt x="4331" y="4835"/>
                  </a:lnTo>
                  <a:close/>
                  <a:moveTo>
                    <a:pt x="9705" y="4835"/>
                  </a:moveTo>
                  <a:lnTo>
                    <a:pt x="9705" y="5911"/>
                  </a:lnTo>
                  <a:lnTo>
                    <a:pt x="8629" y="5911"/>
                  </a:lnTo>
                  <a:lnTo>
                    <a:pt x="8629" y="4835"/>
                  </a:lnTo>
                  <a:close/>
                  <a:moveTo>
                    <a:pt x="16148" y="4835"/>
                  </a:moveTo>
                  <a:lnTo>
                    <a:pt x="16148" y="5911"/>
                  </a:lnTo>
                  <a:lnTo>
                    <a:pt x="10778" y="5911"/>
                  </a:lnTo>
                  <a:lnTo>
                    <a:pt x="10778" y="4835"/>
                  </a:lnTo>
                  <a:close/>
                  <a:moveTo>
                    <a:pt x="3261" y="6980"/>
                  </a:moveTo>
                  <a:lnTo>
                    <a:pt x="3261" y="8057"/>
                  </a:lnTo>
                  <a:lnTo>
                    <a:pt x="2185" y="8057"/>
                  </a:lnTo>
                  <a:lnTo>
                    <a:pt x="2185" y="6980"/>
                  </a:lnTo>
                  <a:close/>
                  <a:moveTo>
                    <a:pt x="11854" y="6980"/>
                  </a:moveTo>
                  <a:lnTo>
                    <a:pt x="11854" y="8057"/>
                  </a:lnTo>
                  <a:lnTo>
                    <a:pt x="4331" y="8057"/>
                  </a:lnTo>
                  <a:lnTo>
                    <a:pt x="4331" y="6980"/>
                  </a:lnTo>
                  <a:close/>
                  <a:moveTo>
                    <a:pt x="13999" y="6980"/>
                  </a:moveTo>
                  <a:lnTo>
                    <a:pt x="13999" y="8057"/>
                  </a:lnTo>
                  <a:lnTo>
                    <a:pt x="12923" y="8057"/>
                  </a:lnTo>
                  <a:lnTo>
                    <a:pt x="12923" y="6980"/>
                  </a:lnTo>
                  <a:close/>
                  <a:moveTo>
                    <a:pt x="16148" y="6980"/>
                  </a:moveTo>
                  <a:lnTo>
                    <a:pt x="16148" y="8057"/>
                  </a:lnTo>
                  <a:lnTo>
                    <a:pt x="15072" y="8057"/>
                  </a:lnTo>
                  <a:lnTo>
                    <a:pt x="15072" y="6980"/>
                  </a:lnTo>
                  <a:close/>
                  <a:moveTo>
                    <a:pt x="3261" y="9129"/>
                  </a:moveTo>
                  <a:lnTo>
                    <a:pt x="3261" y="10206"/>
                  </a:lnTo>
                  <a:lnTo>
                    <a:pt x="2185" y="10206"/>
                  </a:lnTo>
                  <a:lnTo>
                    <a:pt x="2185" y="9129"/>
                  </a:lnTo>
                  <a:close/>
                  <a:moveTo>
                    <a:pt x="16148" y="9129"/>
                  </a:moveTo>
                  <a:lnTo>
                    <a:pt x="16148" y="10206"/>
                  </a:lnTo>
                  <a:lnTo>
                    <a:pt x="4331" y="10206"/>
                  </a:lnTo>
                  <a:lnTo>
                    <a:pt x="4331" y="9129"/>
                  </a:lnTo>
                  <a:close/>
                  <a:moveTo>
                    <a:pt x="8629" y="11278"/>
                  </a:moveTo>
                  <a:lnTo>
                    <a:pt x="8629" y="12355"/>
                  </a:lnTo>
                  <a:lnTo>
                    <a:pt x="7552" y="12355"/>
                  </a:lnTo>
                  <a:lnTo>
                    <a:pt x="7552" y="11278"/>
                  </a:lnTo>
                  <a:close/>
                  <a:moveTo>
                    <a:pt x="10781" y="11278"/>
                  </a:moveTo>
                  <a:lnTo>
                    <a:pt x="10781" y="12355"/>
                  </a:lnTo>
                  <a:lnTo>
                    <a:pt x="9705" y="12355"/>
                  </a:lnTo>
                  <a:lnTo>
                    <a:pt x="9705" y="11278"/>
                  </a:lnTo>
                  <a:close/>
                  <a:moveTo>
                    <a:pt x="12930" y="11278"/>
                  </a:moveTo>
                  <a:lnTo>
                    <a:pt x="12930" y="12355"/>
                  </a:lnTo>
                  <a:lnTo>
                    <a:pt x="11854" y="12355"/>
                  </a:lnTo>
                  <a:lnTo>
                    <a:pt x="11854" y="11278"/>
                  </a:lnTo>
                  <a:close/>
                  <a:moveTo>
                    <a:pt x="16148" y="11278"/>
                  </a:moveTo>
                  <a:lnTo>
                    <a:pt x="16148" y="12355"/>
                  </a:lnTo>
                  <a:lnTo>
                    <a:pt x="13999" y="12355"/>
                  </a:lnTo>
                  <a:lnTo>
                    <a:pt x="13999" y="11278"/>
                  </a:lnTo>
                  <a:close/>
                  <a:moveTo>
                    <a:pt x="1" y="1"/>
                  </a:moveTo>
                  <a:lnTo>
                    <a:pt x="1" y="15075"/>
                  </a:lnTo>
                  <a:lnTo>
                    <a:pt x="18333" y="15075"/>
                  </a:lnTo>
                  <a:lnTo>
                    <a:pt x="18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1"/>
          <p:cNvGrpSpPr/>
          <p:nvPr/>
        </p:nvGrpSpPr>
        <p:grpSpPr>
          <a:xfrm>
            <a:off x="3744693" y="1792457"/>
            <a:ext cx="500654" cy="500544"/>
            <a:chOff x="719993" y="2099482"/>
            <a:chExt cx="500654" cy="500544"/>
          </a:xfrm>
        </p:grpSpPr>
        <p:sp>
          <p:nvSpPr>
            <p:cNvPr id="644" name="Google Shape;644;p41"/>
            <p:cNvSpPr/>
            <p:nvPr/>
          </p:nvSpPr>
          <p:spPr>
            <a:xfrm>
              <a:off x="719993" y="2099482"/>
              <a:ext cx="500654" cy="500544"/>
            </a:xfrm>
            <a:custGeom>
              <a:avLst/>
              <a:gdLst/>
              <a:ahLst/>
              <a:cxnLst/>
              <a:rect l="l" t="t" r="r" b="b"/>
              <a:pathLst>
                <a:path w="18344" h="18340" extrusionOk="0">
                  <a:moveTo>
                    <a:pt x="9716" y="2178"/>
                  </a:moveTo>
                  <a:cubicBezTo>
                    <a:pt x="13138" y="2439"/>
                    <a:pt x="15908" y="5212"/>
                    <a:pt x="16170" y="8632"/>
                  </a:cubicBezTo>
                  <a:lnTo>
                    <a:pt x="14010" y="8632"/>
                  </a:lnTo>
                  <a:lnTo>
                    <a:pt x="14010" y="9701"/>
                  </a:lnTo>
                  <a:lnTo>
                    <a:pt x="16170" y="9701"/>
                  </a:lnTo>
                  <a:cubicBezTo>
                    <a:pt x="15905" y="13127"/>
                    <a:pt x="13131" y="15897"/>
                    <a:pt x="9712" y="16162"/>
                  </a:cubicBezTo>
                  <a:lnTo>
                    <a:pt x="9712" y="14002"/>
                  </a:lnTo>
                  <a:lnTo>
                    <a:pt x="8636" y="14002"/>
                  </a:lnTo>
                  <a:lnTo>
                    <a:pt x="8636" y="16162"/>
                  </a:lnTo>
                  <a:cubicBezTo>
                    <a:pt x="5216" y="15897"/>
                    <a:pt x="2446" y="13127"/>
                    <a:pt x="2185" y="9708"/>
                  </a:cubicBezTo>
                  <a:lnTo>
                    <a:pt x="4341" y="9708"/>
                  </a:lnTo>
                  <a:lnTo>
                    <a:pt x="4341" y="8632"/>
                  </a:lnTo>
                  <a:lnTo>
                    <a:pt x="2185" y="8632"/>
                  </a:lnTo>
                  <a:cubicBezTo>
                    <a:pt x="2446" y="5212"/>
                    <a:pt x="5216" y="2442"/>
                    <a:pt x="8639" y="2178"/>
                  </a:cubicBezTo>
                  <a:lnTo>
                    <a:pt x="8639" y="4334"/>
                  </a:lnTo>
                  <a:lnTo>
                    <a:pt x="9716" y="4334"/>
                  </a:lnTo>
                  <a:lnTo>
                    <a:pt x="9716" y="2178"/>
                  </a:lnTo>
                  <a:close/>
                  <a:moveTo>
                    <a:pt x="8636" y="1"/>
                  </a:moveTo>
                  <a:lnTo>
                    <a:pt x="8636" y="1102"/>
                  </a:lnTo>
                  <a:cubicBezTo>
                    <a:pt x="4620" y="1366"/>
                    <a:pt x="1374" y="4616"/>
                    <a:pt x="1105" y="8632"/>
                  </a:cubicBezTo>
                  <a:lnTo>
                    <a:pt x="1" y="8632"/>
                  </a:lnTo>
                  <a:lnTo>
                    <a:pt x="1" y="9708"/>
                  </a:lnTo>
                  <a:lnTo>
                    <a:pt x="1105" y="9708"/>
                  </a:lnTo>
                  <a:cubicBezTo>
                    <a:pt x="1370" y="13720"/>
                    <a:pt x="4620" y="16967"/>
                    <a:pt x="8636" y="17235"/>
                  </a:cubicBezTo>
                  <a:lnTo>
                    <a:pt x="8636" y="18339"/>
                  </a:lnTo>
                  <a:lnTo>
                    <a:pt x="9712" y="18339"/>
                  </a:lnTo>
                  <a:lnTo>
                    <a:pt x="9712" y="17235"/>
                  </a:lnTo>
                  <a:cubicBezTo>
                    <a:pt x="13724" y="16970"/>
                    <a:pt x="16971" y="13720"/>
                    <a:pt x="17239" y="9708"/>
                  </a:cubicBezTo>
                  <a:lnTo>
                    <a:pt x="18343" y="9708"/>
                  </a:lnTo>
                  <a:lnTo>
                    <a:pt x="18343" y="8632"/>
                  </a:lnTo>
                  <a:lnTo>
                    <a:pt x="17239" y="8632"/>
                  </a:lnTo>
                  <a:cubicBezTo>
                    <a:pt x="16974" y="4616"/>
                    <a:pt x="13724" y="1370"/>
                    <a:pt x="9712" y="1102"/>
                  </a:cubicBezTo>
                  <a:lnTo>
                    <a:pt x="9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720212" y="2099482"/>
              <a:ext cx="88919" cy="88919"/>
            </a:xfrm>
            <a:custGeom>
              <a:avLst/>
              <a:gdLst/>
              <a:ahLst/>
              <a:cxnLst/>
              <a:rect l="l" t="t" r="r" b="b"/>
              <a:pathLst>
                <a:path w="3258" h="3258" extrusionOk="0">
                  <a:moveTo>
                    <a:pt x="0" y="1"/>
                  </a:moveTo>
                  <a:lnTo>
                    <a:pt x="0" y="3258"/>
                  </a:lnTo>
                  <a:lnTo>
                    <a:pt x="1076" y="3258"/>
                  </a:lnTo>
                  <a:lnTo>
                    <a:pt x="1076" y="1077"/>
                  </a:lnTo>
                  <a:lnTo>
                    <a:pt x="3257" y="1077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720212" y="2510999"/>
              <a:ext cx="88919" cy="89028"/>
            </a:xfrm>
            <a:custGeom>
              <a:avLst/>
              <a:gdLst/>
              <a:ahLst/>
              <a:cxnLst/>
              <a:rect l="l" t="t" r="r" b="b"/>
              <a:pathLst>
                <a:path w="3258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57" y="3261"/>
                  </a:lnTo>
                  <a:lnTo>
                    <a:pt x="3257" y="2185"/>
                  </a:lnTo>
                  <a:lnTo>
                    <a:pt x="1076" y="218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132601" y="2099482"/>
              <a:ext cx="88046" cy="88919"/>
            </a:xfrm>
            <a:custGeom>
              <a:avLst/>
              <a:gdLst/>
              <a:ahLst/>
              <a:cxnLst/>
              <a:rect l="l" t="t" r="r" b="b"/>
              <a:pathLst>
                <a:path w="3226" h="3258" extrusionOk="0">
                  <a:moveTo>
                    <a:pt x="0" y="1"/>
                  </a:moveTo>
                  <a:lnTo>
                    <a:pt x="0" y="1077"/>
                  </a:lnTo>
                  <a:lnTo>
                    <a:pt x="2149" y="1077"/>
                  </a:lnTo>
                  <a:lnTo>
                    <a:pt x="2149" y="3258"/>
                  </a:lnTo>
                  <a:lnTo>
                    <a:pt x="3225" y="3258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132601" y="2510999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2149" y="1"/>
                  </a:moveTo>
                  <a:lnTo>
                    <a:pt x="2149" y="2185"/>
                  </a:lnTo>
                  <a:lnTo>
                    <a:pt x="0" y="2185"/>
                  </a:lnTo>
                  <a:lnTo>
                    <a:pt x="0" y="3261"/>
                  </a:lnTo>
                  <a:lnTo>
                    <a:pt x="3225" y="3261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867537" y="2247026"/>
              <a:ext cx="205649" cy="205458"/>
            </a:xfrm>
            <a:custGeom>
              <a:avLst/>
              <a:gdLst/>
              <a:ahLst/>
              <a:cxnLst/>
              <a:rect l="l" t="t" r="r" b="b"/>
              <a:pathLst>
                <a:path w="7535" h="7528" extrusionOk="0">
                  <a:moveTo>
                    <a:pt x="4310" y="3226"/>
                  </a:moveTo>
                  <a:lnTo>
                    <a:pt x="4310" y="4302"/>
                  </a:lnTo>
                  <a:lnTo>
                    <a:pt x="3233" y="4302"/>
                  </a:lnTo>
                  <a:lnTo>
                    <a:pt x="3233" y="3226"/>
                  </a:lnTo>
                  <a:close/>
                  <a:moveTo>
                    <a:pt x="2153" y="1"/>
                  </a:moveTo>
                  <a:lnTo>
                    <a:pt x="2153" y="1077"/>
                  </a:lnTo>
                  <a:lnTo>
                    <a:pt x="1077" y="1077"/>
                  </a:lnTo>
                  <a:lnTo>
                    <a:pt x="1077" y="2153"/>
                  </a:lnTo>
                  <a:lnTo>
                    <a:pt x="1" y="2153"/>
                  </a:lnTo>
                  <a:lnTo>
                    <a:pt x="1" y="3229"/>
                  </a:lnTo>
                  <a:lnTo>
                    <a:pt x="1077" y="3229"/>
                  </a:lnTo>
                  <a:lnTo>
                    <a:pt x="1077" y="4306"/>
                  </a:lnTo>
                  <a:lnTo>
                    <a:pt x="1" y="4306"/>
                  </a:lnTo>
                  <a:lnTo>
                    <a:pt x="1" y="5375"/>
                  </a:lnTo>
                  <a:lnTo>
                    <a:pt x="1077" y="5375"/>
                  </a:lnTo>
                  <a:lnTo>
                    <a:pt x="1077" y="6451"/>
                  </a:lnTo>
                  <a:lnTo>
                    <a:pt x="2153" y="6451"/>
                  </a:lnTo>
                  <a:lnTo>
                    <a:pt x="2153" y="7527"/>
                  </a:lnTo>
                  <a:lnTo>
                    <a:pt x="3230" y="7527"/>
                  </a:lnTo>
                  <a:lnTo>
                    <a:pt x="3230" y="6451"/>
                  </a:lnTo>
                  <a:lnTo>
                    <a:pt x="4306" y="6451"/>
                  </a:lnTo>
                  <a:lnTo>
                    <a:pt x="4306" y="7527"/>
                  </a:lnTo>
                  <a:lnTo>
                    <a:pt x="5382" y="7527"/>
                  </a:lnTo>
                  <a:lnTo>
                    <a:pt x="5382" y="6451"/>
                  </a:lnTo>
                  <a:lnTo>
                    <a:pt x="6459" y="6451"/>
                  </a:lnTo>
                  <a:lnTo>
                    <a:pt x="6459" y="5375"/>
                  </a:lnTo>
                  <a:lnTo>
                    <a:pt x="7535" y="5375"/>
                  </a:lnTo>
                  <a:lnTo>
                    <a:pt x="7535" y="4299"/>
                  </a:lnTo>
                  <a:lnTo>
                    <a:pt x="6459" y="4299"/>
                  </a:lnTo>
                  <a:lnTo>
                    <a:pt x="6459" y="3222"/>
                  </a:lnTo>
                  <a:lnTo>
                    <a:pt x="7535" y="3222"/>
                  </a:lnTo>
                  <a:lnTo>
                    <a:pt x="7535" y="2153"/>
                  </a:lnTo>
                  <a:lnTo>
                    <a:pt x="6459" y="2153"/>
                  </a:lnTo>
                  <a:lnTo>
                    <a:pt x="6459" y="1077"/>
                  </a:lnTo>
                  <a:lnTo>
                    <a:pt x="5382" y="1077"/>
                  </a:lnTo>
                  <a:lnTo>
                    <a:pt x="5382" y="1"/>
                  </a:lnTo>
                  <a:lnTo>
                    <a:pt x="4306" y="1"/>
                  </a:lnTo>
                  <a:lnTo>
                    <a:pt x="4306" y="1077"/>
                  </a:lnTo>
                  <a:lnTo>
                    <a:pt x="3230" y="1077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41"/>
          <p:cNvSpPr/>
          <p:nvPr/>
        </p:nvSpPr>
        <p:spPr>
          <a:xfrm>
            <a:off x="1090100" y="168451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1" name="Google Shape;651;p41"/>
          <p:cNvGrpSpPr/>
          <p:nvPr/>
        </p:nvGrpSpPr>
        <p:grpSpPr>
          <a:xfrm>
            <a:off x="1198081" y="1822748"/>
            <a:ext cx="500435" cy="439955"/>
            <a:chOff x="2304569" y="2129723"/>
            <a:chExt cx="500435" cy="439955"/>
          </a:xfrm>
        </p:grpSpPr>
        <p:sp>
          <p:nvSpPr>
            <p:cNvPr id="652" name="Google Shape;652;p41"/>
            <p:cNvSpPr/>
            <p:nvPr/>
          </p:nvSpPr>
          <p:spPr>
            <a:xfrm>
              <a:off x="2304569" y="2129723"/>
              <a:ext cx="500353" cy="176091"/>
            </a:xfrm>
            <a:custGeom>
              <a:avLst/>
              <a:gdLst/>
              <a:ahLst/>
              <a:cxnLst/>
              <a:rect l="l" t="t" r="r" b="b"/>
              <a:pathLst>
                <a:path w="18333" h="6452" extrusionOk="0">
                  <a:moveTo>
                    <a:pt x="9164" y="1"/>
                  </a:moveTo>
                  <a:lnTo>
                    <a:pt x="0" y="3226"/>
                  </a:lnTo>
                  <a:lnTo>
                    <a:pt x="9164" y="6451"/>
                  </a:lnTo>
                  <a:lnTo>
                    <a:pt x="18332" y="3226"/>
                  </a:lnTo>
                  <a:lnTo>
                    <a:pt x="91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2304651" y="2277375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6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81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2304651" y="2365393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78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2304651" y="2453221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1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1"/>
                  </a:lnTo>
                  <a:lnTo>
                    <a:pt x="9168" y="2181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3A19B-0677-4DF6-B431-D30F2E32D2A9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2699E7B3-62B3-4C88-A54B-DD4CCF1D1AB5}" type="slidenum">
              <a:rPr lang="en-US" sz="700" smtClean="0"/>
              <a:t>17</a:t>
            </a:fld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37C9-60AD-143F-3061-6B6C3E0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13EA5-12BA-3296-10CA-AB3F527AB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F0F817E-970E-5B32-3EEA-09916DD31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4B0795-5B06-43D6-9DD7-FEBC4F078C14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285468F-00B8-4707-82E8-D82FB927527B}" type="slidenum">
              <a:rPr lang="en-US" sz="700" smtClean="0"/>
              <a:t>18</a:t>
            </a:fld>
            <a:r>
              <a:rPr lang="en-US" sz="700" dirty="0"/>
              <a:t> </a:t>
            </a:r>
          </a:p>
        </p:txBody>
      </p:sp>
      <p:grpSp>
        <p:nvGrpSpPr>
          <p:cNvPr id="6" name="Google Shape;469;p36">
            <a:extLst>
              <a:ext uri="{FF2B5EF4-FFF2-40B4-BE49-F238E27FC236}">
                <a16:creationId xmlns:a16="http://schemas.microsoft.com/office/drawing/2014/main" id="{6365B53A-61E5-4F8D-992A-2924D969CCFC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7" name="Google Shape;470;p36">
              <a:extLst>
                <a:ext uri="{FF2B5EF4-FFF2-40B4-BE49-F238E27FC236}">
                  <a16:creationId xmlns:a16="http://schemas.microsoft.com/office/drawing/2014/main" id="{872F3DC7-8566-4A4F-B606-97889B606C95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1;p36">
              <a:extLst>
                <a:ext uri="{FF2B5EF4-FFF2-40B4-BE49-F238E27FC236}">
                  <a16:creationId xmlns:a16="http://schemas.microsoft.com/office/drawing/2014/main" id="{FA979445-617D-4572-9182-EA92D2835B9F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72;p36">
              <a:extLst>
                <a:ext uri="{FF2B5EF4-FFF2-40B4-BE49-F238E27FC236}">
                  <a16:creationId xmlns:a16="http://schemas.microsoft.com/office/drawing/2014/main" id="{CE14AA08-723E-4F43-BD84-B050A046F8B7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34" name="Google Shape;473;p36">
                <a:extLst>
                  <a:ext uri="{FF2B5EF4-FFF2-40B4-BE49-F238E27FC236}">
                    <a16:creationId xmlns:a16="http://schemas.microsoft.com/office/drawing/2014/main" id="{0CE7003B-B293-4BE7-917A-C654F2519ED8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74;p36">
                <a:extLst>
                  <a:ext uri="{FF2B5EF4-FFF2-40B4-BE49-F238E27FC236}">
                    <a16:creationId xmlns:a16="http://schemas.microsoft.com/office/drawing/2014/main" id="{76A6C3B9-175B-4FCA-9512-50B5C2F94D9E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75;p36">
                <a:extLst>
                  <a:ext uri="{FF2B5EF4-FFF2-40B4-BE49-F238E27FC236}">
                    <a16:creationId xmlns:a16="http://schemas.microsoft.com/office/drawing/2014/main" id="{A46BB92F-D568-4FEF-A2E1-35F313177306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6;p36">
                <a:extLst>
                  <a:ext uri="{FF2B5EF4-FFF2-40B4-BE49-F238E27FC236}">
                    <a16:creationId xmlns:a16="http://schemas.microsoft.com/office/drawing/2014/main" id="{89540DC6-33EB-4B8D-B779-1B32DA22A055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7;p36">
                <a:extLst>
                  <a:ext uri="{FF2B5EF4-FFF2-40B4-BE49-F238E27FC236}">
                    <a16:creationId xmlns:a16="http://schemas.microsoft.com/office/drawing/2014/main" id="{4C8C68A5-3D56-4A19-AA8F-F82AA317C6D7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78;p36">
              <a:extLst>
                <a:ext uri="{FF2B5EF4-FFF2-40B4-BE49-F238E27FC236}">
                  <a16:creationId xmlns:a16="http://schemas.microsoft.com/office/drawing/2014/main" id="{EE07A168-D8FE-4C45-AB34-4E95B0A69EAE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30" name="Google Shape;479;p36">
                <a:extLst>
                  <a:ext uri="{FF2B5EF4-FFF2-40B4-BE49-F238E27FC236}">
                    <a16:creationId xmlns:a16="http://schemas.microsoft.com/office/drawing/2014/main" id="{D610726B-C27A-4229-9521-D2ADAD2E97AC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32" name="Google Shape;480;p36">
                  <a:extLst>
                    <a:ext uri="{FF2B5EF4-FFF2-40B4-BE49-F238E27FC236}">
                      <a16:creationId xmlns:a16="http://schemas.microsoft.com/office/drawing/2014/main" id="{8D651722-E5CB-4CBD-8F0C-3B69BE95A7FD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81;p36">
                  <a:extLst>
                    <a:ext uri="{FF2B5EF4-FFF2-40B4-BE49-F238E27FC236}">
                      <a16:creationId xmlns:a16="http://schemas.microsoft.com/office/drawing/2014/main" id="{C0A20906-E19F-4FC4-A448-621E2FC3CDC7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482;p36">
                <a:extLst>
                  <a:ext uri="{FF2B5EF4-FFF2-40B4-BE49-F238E27FC236}">
                    <a16:creationId xmlns:a16="http://schemas.microsoft.com/office/drawing/2014/main" id="{94A18DAE-8DAA-4D7E-B854-075DFBFFF72A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83;p36">
              <a:extLst>
                <a:ext uri="{FF2B5EF4-FFF2-40B4-BE49-F238E27FC236}">
                  <a16:creationId xmlns:a16="http://schemas.microsoft.com/office/drawing/2014/main" id="{C22214BC-A4A7-4FB5-8F4B-BC17EE498901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27" name="Google Shape;484;p36">
                <a:extLst>
                  <a:ext uri="{FF2B5EF4-FFF2-40B4-BE49-F238E27FC236}">
                    <a16:creationId xmlns:a16="http://schemas.microsoft.com/office/drawing/2014/main" id="{E1D6FA60-5BDB-4A9C-9204-C4C7E030C6F0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5;p36">
                <a:extLst>
                  <a:ext uri="{FF2B5EF4-FFF2-40B4-BE49-F238E27FC236}">
                    <a16:creationId xmlns:a16="http://schemas.microsoft.com/office/drawing/2014/main" id="{8C833837-02EA-4021-829B-D6DB4FA413E4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6;p36">
                <a:extLst>
                  <a:ext uri="{FF2B5EF4-FFF2-40B4-BE49-F238E27FC236}">
                    <a16:creationId xmlns:a16="http://schemas.microsoft.com/office/drawing/2014/main" id="{A9800DC8-EF95-419E-838B-DC95508C059B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87;p36">
              <a:extLst>
                <a:ext uri="{FF2B5EF4-FFF2-40B4-BE49-F238E27FC236}">
                  <a16:creationId xmlns:a16="http://schemas.microsoft.com/office/drawing/2014/main" id="{294434B0-6210-4E29-A253-F3EBF1F8F96D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24" name="Google Shape;488;p36">
                <a:extLst>
                  <a:ext uri="{FF2B5EF4-FFF2-40B4-BE49-F238E27FC236}">
                    <a16:creationId xmlns:a16="http://schemas.microsoft.com/office/drawing/2014/main" id="{A9128FBE-7BBE-4244-9667-60644FBF852C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9;p36">
                <a:extLst>
                  <a:ext uri="{FF2B5EF4-FFF2-40B4-BE49-F238E27FC236}">
                    <a16:creationId xmlns:a16="http://schemas.microsoft.com/office/drawing/2014/main" id="{ABD5B612-3A94-47C1-8BAA-9D94B2D09632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90;p36">
                <a:extLst>
                  <a:ext uri="{FF2B5EF4-FFF2-40B4-BE49-F238E27FC236}">
                    <a16:creationId xmlns:a16="http://schemas.microsoft.com/office/drawing/2014/main" id="{7FE489EB-4EFF-4101-8C7D-0A474E1B636E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491;p36">
              <a:extLst>
                <a:ext uri="{FF2B5EF4-FFF2-40B4-BE49-F238E27FC236}">
                  <a16:creationId xmlns:a16="http://schemas.microsoft.com/office/drawing/2014/main" id="{DF96F889-1AA1-4864-ABBF-DD9655DE62DA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92;p36">
              <a:extLst>
                <a:ext uri="{FF2B5EF4-FFF2-40B4-BE49-F238E27FC236}">
                  <a16:creationId xmlns:a16="http://schemas.microsoft.com/office/drawing/2014/main" id="{7DD1D6D1-D473-4009-B9C0-3293A367D80E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3;p36">
              <a:extLst>
                <a:ext uri="{FF2B5EF4-FFF2-40B4-BE49-F238E27FC236}">
                  <a16:creationId xmlns:a16="http://schemas.microsoft.com/office/drawing/2014/main" id="{FA0CA479-1559-497E-98D8-8CE26BB03D33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494;p36">
              <a:extLst>
                <a:ext uri="{FF2B5EF4-FFF2-40B4-BE49-F238E27FC236}">
                  <a16:creationId xmlns:a16="http://schemas.microsoft.com/office/drawing/2014/main" id="{5AD47379-DC0D-47E2-8DC1-5E80A3F4EDA5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21" name="Google Shape;495;p36">
                <a:extLst>
                  <a:ext uri="{FF2B5EF4-FFF2-40B4-BE49-F238E27FC236}">
                    <a16:creationId xmlns:a16="http://schemas.microsoft.com/office/drawing/2014/main" id="{10EBD8C6-057C-40D8-8FED-BBE076CA73F5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96;p36">
                <a:extLst>
                  <a:ext uri="{FF2B5EF4-FFF2-40B4-BE49-F238E27FC236}">
                    <a16:creationId xmlns:a16="http://schemas.microsoft.com/office/drawing/2014/main" id="{3AD531E4-1007-40A0-B83C-055BA5B111EC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97;p36">
                <a:extLst>
                  <a:ext uri="{FF2B5EF4-FFF2-40B4-BE49-F238E27FC236}">
                    <a16:creationId xmlns:a16="http://schemas.microsoft.com/office/drawing/2014/main" id="{169A3F96-8D10-4BF6-8151-419154DF3A62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98;p36">
              <a:extLst>
                <a:ext uri="{FF2B5EF4-FFF2-40B4-BE49-F238E27FC236}">
                  <a16:creationId xmlns:a16="http://schemas.microsoft.com/office/drawing/2014/main" id="{18360BAB-16A2-4882-ADF7-85E67D017EFA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18" name="Google Shape;499;p36">
                <a:extLst>
                  <a:ext uri="{FF2B5EF4-FFF2-40B4-BE49-F238E27FC236}">
                    <a16:creationId xmlns:a16="http://schemas.microsoft.com/office/drawing/2014/main" id="{EBC66A28-ABAB-4970-B530-3E926882DC07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0;p36">
                <a:extLst>
                  <a:ext uri="{FF2B5EF4-FFF2-40B4-BE49-F238E27FC236}">
                    <a16:creationId xmlns:a16="http://schemas.microsoft.com/office/drawing/2014/main" id="{D2D597B9-D205-4776-B925-43178C5B0858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1;p36">
                <a:extLst>
                  <a:ext uri="{FF2B5EF4-FFF2-40B4-BE49-F238E27FC236}">
                    <a16:creationId xmlns:a16="http://schemas.microsoft.com/office/drawing/2014/main" id="{B58BA7C5-2D8E-4653-96D9-BFB5ED1BE082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76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6F4BA-AE17-4D0F-9E2F-960B4B922BF3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B6C90CF3-27D4-4BF3-BC50-C61E286464D0}" type="slidenum">
              <a:rPr lang="en-US" sz="700" smtClean="0"/>
              <a:t>19</a:t>
            </a:fld>
            <a:r>
              <a:rPr lang="en-US" sz="700" dirty="0"/>
              <a:t> </a:t>
            </a:r>
          </a:p>
        </p:txBody>
      </p:sp>
      <p:sp>
        <p:nvSpPr>
          <p:cNvPr id="13" name="Google Shape;930;p51">
            <a:extLst>
              <a:ext uri="{FF2B5EF4-FFF2-40B4-BE49-F238E27FC236}">
                <a16:creationId xmlns:a16="http://schemas.microsoft.com/office/drawing/2014/main" id="{12D08CC4-1A78-4292-B7EC-704641D28049}"/>
              </a:ext>
            </a:extLst>
          </p:cNvPr>
          <p:cNvSpPr/>
          <p:nvPr/>
        </p:nvSpPr>
        <p:spPr>
          <a:xfrm>
            <a:off x="835301" y="2461099"/>
            <a:ext cx="1489200" cy="87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Benefits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4" name="Google Shape;934;p51">
            <a:extLst>
              <a:ext uri="{FF2B5EF4-FFF2-40B4-BE49-F238E27FC236}">
                <a16:creationId xmlns:a16="http://schemas.microsoft.com/office/drawing/2014/main" id="{EA8D8A81-2390-49C1-9D4B-AB617D9900B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24501" y="1771221"/>
            <a:ext cx="686624" cy="11265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" name="Google Shape;936;p51">
            <a:extLst>
              <a:ext uri="{FF2B5EF4-FFF2-40B4-BE49-F238E27FC236}">
                <a16:creationId xmlns:a16="http://schemas.microsoft.com/office/drawing/2014/main" id="{28D14E8C-FF06-4F8F-BB82-E92E1F04987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2324501" y="2897749"/>
            <a:ext cx="686624" cy="1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" name="Google Shape;938;p51">
            <a:extLst>
              <a:ext uri="{FF2B5EF4-FFF2-40B4-BE49-F238E27FC236}">
                <a16:creationId xmlns:a16="http://schemas.microsoft.com/office/drawing/2014/main" id="{B2A51C58-5BB0-4FE3-B6FA-7CC9D031E4A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24501" y="2897749"/>
            <a:ext cx="686625" cy="11264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" name="Google Shape;935;p51">
            <a:extLst>
              <a:ext uri="{FF2B5EF4-FFF2-40B4-BE49-F238E27FC236}">
                <a16:creationId xmlns:a16="http://schemas.microsoft.com/office/drawing/2014/main" id="{44B13731-9C72-440D-B44A-5E6E6530F353}"/>
              </a:ext>
            </a:extLst>
          </p:cNvPr>
          <p:cNvSpPr txBox="1"/>
          <p:nvPr/>
        </p:nvSpPr>
        <p:spPr>
          <a:xfrm>
            <a:off x="3011125" y="1425982"/>
            <a:ext cx="1941875" cy="6904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Consistency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937;p51">
            <a:extLst>
              <a:ext uri="{FF2B5EF4-FFF2-40B4-BE49-F238E27FC236}">
                <a16:creationId xmlns:a16="http://schemas.microsoft.com/office/drawing/2014/main" id="{52B28F91-0D41-49AF-A25B-7BA9C55E92B6}"/>
              </a:ext>
            </a:extLst>
          </p:cNvPr>
          <p:cNvSpPr txBox="1"/>
          <p:nvPr/>
        </p:nvSpPr>
        <p:spPr>
          <a:xfrm>
            <a:off x="3011125" y="2552510"/>
            <a:ext cx="1941751" cy="6904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Objectivity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939;p51">
            <a:extLst>
              <a:ext uri="{FF2B5EF4-FFF2-40B4-BE49-F238E27FC236}">
                <a16:creationId xmlns:a16="http://schemas.microsoft.com/office/drawing/2014/main" id="{B8A1FDA2-34FC-4F27-9C68-1858FC572280}"/>
              </a:ext>
            </a:extLst>
          </p:cNvPr>
          <p:cNvSpPr txBox="1"/>
          <p:nvPr/>
        </p:nvSpPr>
        <p:spPr>
          <a:xfrm>
            <a:off x="3011126" y="3679006"/>
            <a:ext cx="1941750" cy="6904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Improved Efficiency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C7A34-0C0E-4965-A8F2-2ADD0A4C2F4B}"/>
              </a:ext>
            </a:extLst>
          </p:cNvPr>
          <p:cNvSpPr txBox="1"/>
          <p:nvPr/>
        </p:nvSpPr>
        <p:spPr>
          <a:xfrm>
            <a:off x="5304541" y="1425982"/>
            <a:ext cx="3839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Ensures every applicant is asked the same set of questions in the same manner, creating a uniform interview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D4C8-0516-4E07-BC8B-13D2C4096DA3}"/>
              </a:ext>
            </a:extLst>
          </p:cNvPr>
          <p:cNvSpPr txBox="1"/>
          <p:nvPr/>
        </p:nvSpPr>
        <p:spPr>
          <a:xfrm>
            <a:off x="5326380" y="2608410"/>
            <a:ext cx="363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Evaluates applicants based solely on their responses and behavior, removing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68983-2692-4D6E-A590-F76467AD4F78}"/>
              </a:ext>
            </a:extLst>
          </p:cNvPr>
          <p:cNvSpPr txBox="1"/>
          <p:nvPr/>
        </p:nvSpPr>
        <p:spPr>
          <a:xfrm>
            <a:off x="5326380" y="358537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Handles repetitive tasks like pre-screening and data collection, allowing human supervisors to focus on more critical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421047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720000" y="1259565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4981545" y="1259485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4981545" y="2422525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720000" y="2424701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1667307" y="135434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3"/>
          </p:nvPr>
        </p:nvSpPr>
        <p:spPr>
          <a:xfrm>
            <a:off x="5928852" y="134849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14"/>
          </p:nvPr>
        </p:nvSpPr>
        <p:spPr>
          <a:xfrm>
            <a:off x="1667307" y="2527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World Use Cases</a:t>
            </a:r>
            <a:endParaRPr dirty="0"/>
          </a:p>
        </p:txBody>
      </p:sp>
      <p:sp>
        <p:nvSpPr>
          <p:cNvPr id="461" name="Google Shape;461;p35"/>
          <p:cNvSpPr txBox="1">
            <a:spLocks noGrp="1"/>
          </p:cNvSpPr>
          <p:nvPr>
            <p:ph type="subTitle" idx="15"/>
          </p:nvPr>
        </p:nvSpPr>
        <p:spPr>
          <a:xfrm>
            <a:off x="5928852" y="25119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</a:t>
            </a:r>
            <a:endParaRPr dirty="0"/>
          </a:p>
        </p:txBody>
      </p:sp>
      <p:sp>
        <p:nvSpPr>
          <p:cNvPr id="22" name="Google Shape;456;p35">
            <a:extLst>
              <a:ext uri="{FF2B5EF4-FFF2-40B4-BE49-F238E27FC236}">
                <a16:creationId xmlns:a16="http://schemas.microsoft.com/office/drawing/2014/main" id="{4BA99946-5468-4805-8E9D-FF3E6DE04A7F}"/>
              </a:ext>
            </a:extLst>
          </p:cNvPr>
          <p:cNvSpPr txBox="1">
            <a:spLocks/>
          </p:cNvSpPr>
          <p:nvPr/>
        </p:nvSpPr>
        <p:spPr>
          <a:xfrm>
            <a:off x="720000" y="3442431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3" name="Google Shape;461;p35">
            <a:extLst>
              <a:ext uri="{FF2B5EF4-FFF2-40B4-BE49-F238E27FC236}">
                <a16:creationId xmlns:a16="http://schemas.microsoft.com/office/drawing/2014/main" id="{89A9B195-1F8C-4B05-B3FE-C426F22DB5AE}"/>
              </a:ext>
            </a:extLst>
          </p:cNvPr>
          <p:cNvSpPr txBox="1">
            <a:spLocks/>
          </p:cNvSpPr>
          <p:nvPr/>
        </p:nvSpPr>
        <p:spPr>
          <a:xfrm>
            <a:off x="1667307" y="348620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dirty="0"/>
              <a:t>Challenges</a:t>
            </a:r>
          </a:p>
        </p:txBody>
      </p:sp>
      <p:sp>
        <p:nvSpPr>
          <p:cNvPr id="32" name="Google Shape;456;p35">
            <a:extLst>
              <a:ext uri="{FF2B5EF4-FFF2-40B4-BE49-F238E27FC236}">
                <a16:creationId xmlns:a16="http://schemas.microsoft.com/office/drawing/2014/main" id="{CDD6C072-61B5-49D9-B625-FEAC6A6EEF40}"/>
              </a:ext>
            </a:extLst>
          </p:cNvPr>
          <p:cNvSpPr txBox="1">
            <a:spLocks/>
          </p:cNvSpPr>
          <p:nvPr/>
        </p:nvSpPr>
        <p:spPr>
          <a:xfrm>
            <a:off x="720000" y="4366721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3" name="Google Shape;461;p35">
            <a:extLst>
              <a:ext uri="{FF2B5EF4-FFF2-40B4-BE49-F238E27FC236}">
                <a16:creationId xmlns:a16="http://schemas.microsoft.com/office/drawing/2014/main" id="{9E48702F-2DDD-47C7-B8A2-ED915441840C}"/>
              </a:ext>
            </a:extLst>
          </p:cNvPr>
          <p:cNvSpPr txBox="1">
            <a:spLocks/>
          </p:cNvSpPr>
          <p:nvPr/>
        </p:nvSpPr>
        <p:spPr>
          <a:xfrm>
            <a:off x="1667307" y="441049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15" name="Google Shape;456;p35">
            <a:extLst>
              <a:ext uri="{FF2B5EF4-FFF2-40B4-BE49-F238E27FC236}">
                <a16:creationId xmlns:a16="http://schemas.microsoft.com/office/drawing/2014/main" id="{7A2CA3D7-112C-4E57-A5D9-69A3CA0EE108}"/>
              </a:ext>
            </a:extLst>
          </p:cNvPr>
          <p:cNvSpPr txBox="1">
            <a:spLocks/>
          </p:cNvSpPr>
          <p:nvPr/>
        </p:nvSpPr>
        <p:spPr>
          <a:xfrm>
            <a:off x="4981545" y="3425554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6" name="Google Shape;461;p35">
            <a:extLst>
              <a:ext uri="{FF2B5EF4-FFF2-40B4-BE49-F238E27FC236}">
                <a16:creationId xmlns:a16="http://schemas.microsoft.com/office/drawing/2014/main" id="{7B97A8DB-C201-4AF2-B97A-9C23C953D678}"/>
              </a:ext>
            </a:extLst>
          </p:cNvPr>
          <p:cNvSpPr txBox="1">
            <a:spLocks/>
          </p:cNvSpPr>
          <p:nvPr/>
        </p:nvSpPr>
        <p:spPr>
          <a:xfrm>
            <a:off x="5928852" y="3469323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dirty="0"/>
              <a:t>Benefits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8A3DB-755E-4B8A-B509-949A441037E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CA424877-F17F-4709-8FAC-EA31DBE4D4D3}" type="slidenum">
              <a:rPr lang="en-US" sz="700" smtClean="0"/>
              <a:t>2</a:t>
            </a:fld>
            <a:endParaRPr lang="en-US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683E2-C629-0801-0A69-591BC32DC180}"/>
              </a:ext>
            </a:extLst>
          </p:cNvPr>
          <p:cNvSpPr txBox="1"/>
          <p:nvPr/>
        </p:nvSpPr>
        <p:spPr>
          <a:xfrm rot="10800000" flipV="1">
            <a:off x="5649432" y="3908228"/>
            <a:ext cx="2774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ra" panose="020B0604020202020204" charset="0"/>
                <a:cs typeface="Sora" panose="020B0604020202020204" charset="0"/>
              </a:rPr>
              <a:t>Choregraph Code</a:t>
            </a:r>
          </a:p>
          <a:p>
            <a:endParaRPr lang="en-US" sz="2000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4" name="Google Shape;456;p35">
            <a:extLst>
              <a:ext uri="{FF2B5EF4-FFF2-40B4-BE49-F238E27FC236}">
                <a16:creationId xmlns:a16="http://schemas.microsoft.com/office/drawing/2014/main" id="{E283CD20-2A80-EA5D-F9C1-40B81C2E5639}"/>
              </a:ext>
            </a:extLst>
          </p:cNvPr>
          <p:cNvSpPr txBox="1">
            <a:spLocks/>
          </p:cNvSpPr>
          <p:nvPr/>
        </p:nvSpPr>
        <p:spPr>
          <a:xfrm>
            <a:off x="4981545" y="3960158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6F4BA-AE17-4D0F-9E2F-960B4B922BF3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B6C90CF3-27D4-4BF3-BC50-C61E286464D0}" type="slidenum">
              <a:rPr lang="en-US" sz="700" smtClean="0"/>
              <a:t>20</a:t>
            </a:fld>
            <a:r>
              <a:rPr lang="en-US" sz="700" dirty="0"/>
              <a:t> </a:t>
            </a:r>
          </a:p>
        </p:txBody>
      </p:sp>
      <p:sp>
        <p:nvSpPr>
          <p:cNvPr id="13" name="Google Shape;930;p51">
            <a:extLst>
              <a:ext uri="{FF2B5EF4-FFF2-40B4-BE49-F238E27FC236}">
                <a16:creationId xmlns:a16="http://schemas.microsoft.com/office/drawing/2014/main" id="{12D08CC4-1A78-4292-B7EC-704641D28049}"/>
              </a:ext>
            </a:extLst>
          </p:cNvPr>
          <p:cNvSpPr/>
          <p:nvPr/>
        </p:nvSpPr>
        <p:spPr>
          <a:xfrm>
            <a:off x="835301" y="2461099"/>
            <a:ext cx="1489200" cy="87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Benefits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4" name="Google Shape;934;p51">
            <a:extLst>
              <a:ext uri="{FF2B5EF4-FFF2-40B4-BE49-F238E27FC236}">
                <a16:creationId xmlns:a16="http://schemas.microsoft.com/office/drawing/2014/main" id="{EA8D8A81-2390-49C1-9D4B-AB617D9900B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24501" y="1771221"/>
            <a:ext cx="686624" cy="11265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" name="Google Shape;936;p51">
            <a:extLst>
              <a:ext uri="{FF2B5EF4-FFF2-40B4-BE49-F238E27FC236}">
                <a16:creationId xmlns:a16="http://schemas.microsoft.com/office/drawing/2014/main" id="{28D14E8C-FF06-4F8F-BB82-E92E1F04987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2324501" y="2897749"/>
            <a:ext cx="686624" cy="1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" name="Google Shape;938;p51">
            <a:extLst>
              <a:ext uri="{FF2B5EF4-FFF2-40B4-BE49-F238E27FC236}">
                <a16:creationId xmlns:a16="http://schemas.microsoft.com/office/drawing/2014/main" id="{B2A51C58-5BB0-4FE3-B6FA-7CC9D031E4A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24501" y="2897749"/>
            <a:ext cx="686625" cy="11264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" name="Google Shape;935;p51">
            <a:extLst>
              <a:ext uri="{FF2B5EF4-FFF2-40B4-BE49-F238E27FC236}">
                <a16:creationId xmlns:a16="http://schemas.microsoft.com/office/drawing/2014/main" id="{44B13731-9C72-440D-B44A-5E6E6530F353}"/>
              </a:ext>
            </a:extLst>
          </p:cNvPr>
          <p:cNvSpPr txBox="1"/>
          <p:nvPr/>
        </p:nvSpPr>
        <p:spPr>
          <a:xfrm>
            <a:off x="3011125" y="1425982"/>
            <a:ext cx="1941875" cy="6904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Availability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937;p51">
            <a:extLst>
              <a:ext uri="{FF2B5EF4-FFF2-40B4-BE49-F238E27FC236}">
                <a16:creationId xmlns:a16="http://schemas.microsoft.com/office/drawing/2014/main" id="{52B28F91-0D41-49AF-A25B-7BA9C55E92B6}"/>
              </a:ext>
            </a:extLst>
          </p:cNvPr>
          <p:cNvSpPr txBox="1"/>
          <p:nvPr/>
        </p:nvSpPr>
        <p:spPr>
          <a:xfrm>
            <a:off x="3011125" y="2552510"/>
            <a:ext cx="1941751" cy="6904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Speed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939;p51">
            <a:extLst>
              <a:ext uri="{FF2B5EF4-FFF2-40B4-BE49-F238E27FC236}">
                <a16:creationId xmlns:a16="http://schemas.microsoft.com/office/drawing/2014/main" id="{B8A1FDA2-34FC-4F27-9C68-1858FC572280}"/>
              </a:ext>
            </a:extLst>
          </p:cNvPr>
          <p:cNvSpPr txBox="1"/>
          <p:nvPr/>
        </p:nvSpPr>
        <p:spPr>
          <a:xfrm>
            <a:off x="3011126" y="3679006"/>
            <a:ext cx="1941750" cy="6904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Cost Effective</a:t>
            </a:r>
            <a:endParaRPr sz="2000" b="1" dirty="0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C7A34-0C0E-4965-A8F2-2ADD0A4C2F4B}"/>
              </a:ext>
            </a:extLst>
          </p:cNvPr>
          <p:cNvSpPr txBox="1"/>
          <p:nvPr/>
        </p:nvSpPr>
        <p:spPr>
          <a:xfrm>
            <a:off x="5326380" y="1595169"/>
            <a:ext cx="3839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at any time to assist applicants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D4C8-0516-4E07-BC8B-13D2C4096DA3}"/>
              </a:ext>
            </a:extLst>
          </p:cNvPr>
          <p:cNvSpPr txBox="1"/>
          <p:nvPr/>
        </p:nvSpPr>
        <p:spPr>
          <a:xfrm>
            <a:off x="5326380" y="2608410"/>
            <a:ext cx="363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quickly and accurately evaluate user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68983-2692-4D6E-A590-F76467AD4F78}"/>
              </a:ext>
            </a:extLst>
          </p:cNvPr>
          <p:cNvSpPr txBox="1"/>
          <p:nvPr/>
        </p:nvSpPr>
        <p:spPr>
          <a:xfrm>
            <a:off x="5326380" y="368898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Reduces the need for additional staff during initial interview stages</a:t>
            </a:r>
          </a:p>
        </p:txBody>
      </p:sp>
    </p:spTree>
    <p:extLst>
      <p:ext uri="{BB962C8B-B14F-4D97-AF65-F5344CB8AC3E}">
        <p14:creationId xmlns:p14="http://schemas.microsoft.com/office/powerpoint/2010/main" val="119407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49"/>
            <a:ext cx="4044900" cy="1191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2674221-591E-4287-BBB1-57ECCCE3A27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35226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93D65A-76DB-4626-BA9D-D375C265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6" y="858643"/>
            <a:ext cx="7839747" cy="38076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15D87-6F9F-4659-92E7-F271993EE7D1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3D12D-B062-43E7-8C0B-5AC025DF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5" y="839306"/>
            <a:ext cx="3708477" cy="390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F0DE-2772-4418-9AD3-A17D6233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72" y="793522"/>
            <a:ext cx="4199132" cy="3971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BC746-BB45-45B4-A8F7-DDB760DAE912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86475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E759C-EBBD-4897-B0CA-94AA49D8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9660"/>
            <a:ext cx="7621112" cy="3833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25F166-BC3B-461B-AB8A-0B2C2CADA5BA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61248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A56D7-498F-46FD-AD12-BF519EC3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96306"/>
            <a:ext cx="7855289" cy="3620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88BAB7-9312-4051-A33B-23F64D39BECD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416687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>
          <a:extLst>
            <a:ext uri="{FF2B5EF4-FFF2-40B4-BE49-F238E27FC236}">
              <a16:creationId xmlns:a16="http://schemas.microsoft.com/office/drawing/2014/main" id="{C40D4B04-F019-D7EC-211F-5B4C22DC2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>
            <a:extLst>
              <a:ext uri="{FF2B5EF4-FFF2-40B4-BE49-F238E27FC236}">
                <a16:creationId xmlns:a16="http://schemas.microsoft.com/office/drawing/2014/main" id="{C7C13D56-5C3D-46BF-19D0-C91724C3E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93BEC-58C4-2844-92D1-50439496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9660"/>
            <a:ext cx="7621112" cy="3833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AD0336-CE27-DFD0-F37E-B96D017453AF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39938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3D12D-B062-43E7-8C0B-5AC025DF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839306"/>
            <a:ext cx="3606672" cy="390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F0DE-2772-4418-9AD3-A17D6233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26672" y="839307"/>
            <a:ext cx="4199132" cy="390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C4A25D-179E-4BA8-89B2-61B2EF3094BE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01745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FA142-E3BD-40FB-89B4-CDD237BF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839305"/>
            <a:ext cx="7886347" cy="37772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8E160-38C4-401C-BB6E-E2EF3F451A55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311980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BD436-90F8-4364-A386-6B74EE54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48215"/>
            <a:ext cx="7933988" cy="35237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2F796C-6FAB-4C98-A128-02D1F2D9A3DF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36525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B255A9C-5076-4D25-BD24-B028B6FE3017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BC919322-F89D-4D39-BE3C-6408E3CFD714}" type="slidenum">
              <a:rPr lang="en-US" sz="700" smtClean="0"/>
              <a:t>3</a:t>
            </a:fld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17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Choregraph Code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2EAEC-97C6-49AA-9740-355287F9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062990"/>
            <a:ext cx="7921081" cy="3589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60326-BFF7-49C5-B39E-78459F1AC4CF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283549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EE83A81-DBFD-48E9-90E7-5F0770D0043C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74484F35-ADAE-47B1-AFFF-DA3654CF5BF6}" type="slidenum">
              <a:rPr lang="en-US" sz="700" smtClean="0"/>
              <a:t>31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31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4906675" y="16142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1"/>
          </p:nvPr>
        </p:nvSpPr>
        <p:spPr>
          <a:xfrm>
            <a:off x="4906675" y="18766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In conclusion, Pepper Robot can transform recruitment by improving efficiency, consistency, and reducing bias. While not a replacement for humans, it’s a valuable tool for high-volume hiring. As technology evolves, are we ready to let robots like Pepper shape the future of recruitment?</a:t>
            </a:r>
          </a:p>
        </p:txBody>
      </p:sp>
      <p:pic>
        <p:nvPicPr>
          <p:cNvPr id="7" name="Picture Placeholder 6" descr="A robot holding a sign&#10;&#10;Description automatically generated">
            <a:extLst>
              <a:ext uri="{FF2B5EF4-FFF2-40B4-BE49-F238E27FC236}">
                <a16:creationId xmlns:a16="http://schemas.microsoft.com/office/drawing/2014/main" id="{16FA69BB-5E5A-4878-BC97-A1B9D86198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150" r="10150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08145-DFB6-41CA-91EC-2D50A8E9DC0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21019F4C-CA4A-474E-ADF4-C61FAEE2386C}" type="slidenum">
              <a:rPr lang="en-US" sz="700" smtClean="0"/>
              <a:t>32</a:t>
            </a:fld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578ADD-040F-443B-8D78-79934F3979E0}"/>
              </a:ext>
            </a:extLst>
          </p:cNvPr>
          <p:cNvSpPr/>
          <p:nvPr/>
        </p:nvSpPr>
        <p:spPr>
          <a:xfrm>
            <a:off x="724364" y="2781430"/>
            <a:ext cx="5365584" cy="2126222"/>
          </a:xfrm>
          <a:prstGeom prst="rect">
            <a:avLst/>
          </a:prstGeom>
          <a:solidFill>
            <a:srgbClr val="F3F7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Google Shape;1230;p62"/>
          <p:cNvSpPr txBox="1">
            <a:spLocks noGrp="1"/>
          </p:cNvSpPr>
          <p:nvPr>
            <p:ph type="title"/>
          </p:nvPr>
        </p:nvSpPr>
        <p:spPr>
          <a:xfrm>
            <a:off x="1851859" y="1896350"/>
            <a:ext cx="4629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1231" name="Google Shape;1231;p62"/>
          <p:cNvSpPr txBox="1">
            <a:spLocks noGrp="1"/>
          </p:cNvSpPr>
          <p:nvPr>
            <p:ph type="subTitle" idx="1"/>
          </p:nvPr>
        </p:nvSpPr>
        <p:spPr>
          <a:xfrm>
            <a:off x="2372666" y="2955050"/>
            <a:ext cx="46293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Do you have any questions?</a:t>
            </a:r>
            <a:endParaRPr sz="2800" b="1" dirty="0"/>
          </a:p>
        </p:txBody>
      </p:sp>
      <p:cxnSp>
        <p:nvCxnSpPr>
          <p:cNvPr id="1270" name="Google Shape;1270;p62"/>
          <p:cNvCxnSpPr>
            <a:cxnSpLocks/>
          </p:cNvCxnSpPr>
          <p:nvPr/>
        </p:nvCxnSpPr>
        <p:spPr>
          <a:xfrm rot="5400000">
            <a:off x="7237888" y="943050"/>
            <a:ext cx="26550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1" name="Google Shape;1271;p62"/>
          <p:cNvCxnSpPr>
            <a:cxnSpLocks/>
          </p:cNvCxnSpPr>
          <p:nvPr/>
        </p:nvCxnSpPr>
        <p:spPr>
          <a:xfrm rot="5400000">
            <a:off x="7390288" y="1171650"/>
            <a:ext cx="26550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"/>
          <p:cNvSpPr txBox="1">
            <a:spLocks noGrp="1"/>
          </p:cNvSpPr>
          <p:nvPr>
            <p:ph type="title"/>
          </p:nvPr>
        </p:nvSpPr>
        <p:spPr>
          <a:xfrm>
            <a:off x="2037144" y="429452"/>
            <a:ext cx="5173884" cy="111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Pepper Capabilities</a:t>
            </a:r>
            <a:endParaRPr sz="3200" dirty="0"/>
          </a:p>
        </p:txBody>
      </p:sp>
      <p:sp>
        <p:nvSpPr>
          <p:cNvPr id="510" name="Google Shape;510;p37"/>
          <p:cNvSpPr txBox="1">
            <a:spLocks noGrp="1"/>
          </p:cNvSpPr>
          <p:nvPr>
            <p:ph type="title" idx="2"/>
          </p:nvPr>
        </p:nvSpPr>
        <p:spPr>
          <a:xfrm>
            <a:off x="2410056" y="2038296"/>
            <a:ext cx="4510344" cy="533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Natural human interaction</a:t>
            </a:r>
            <a:endParaRPr sz="2400" dirty="0"/>
          </a:p>
        </p:txBody>
      </p:sp>
      <p:sp>
        <p:nvSpPr>
          <p:cNvPr id="512" name="Google Shape;512;p37"/>
          <p:cNvSpPr txBox="1">
            <a:spLocks noGrp="1"/>
          </p:cNvSpPr>
          <p:nvPr>
            <p:ph type="title" idx="4"/>
          </p:nvPr>
        </p:nvSpPr>
        <p:spPr>
          <a:xfrm>
            <a:off x="2410056" y="2943157"/>
            <a:ext cx="4510344" cy="533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Emotion recognition </a:t>
            </a:r>
            <a:endParaRPr sz="2400" dirty="0"/>
          </a:p>
        </p:txBody>
      </p:sp>
      <p:cxnSp>
        <p:nvCxnSpPr>
          <p:cNvPr id="514" name="Google Shape;514;p37"/>
          <p:cNvCxnSpPr>
            <a:cxnSpLocks/>
            <a:endCxn id="509" idx="1"/>
          </p:cNvCxnSpPr>
          <p:nvPr/>
        </p:nvCxnSpPr>
        <p:spPr>
          <a:xfrm>
            <a:off x="425099" y="-509097"/>
            <a:ext cx="1612045" cy="149780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5" name="Google Shape;515;p37"/>
          <p:cNvCxnSpPr>
            <a:cxnSpLocks/>
            <a:endCxn id="510" idx="1"/>
          </p:cNvCxnSpPr>
          <p:nvPr/>
        </p:nvCxnSpPr>
        <p:spPr>
          <a:xfrm rot="16200000" flipH="1">
            <a:off x="296389" y="191356"/>
            <a:ext cx="2350678" cy="1876655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37"/>
          <p:cNvCxnSpPr>
            <a:cxnSpLocks/>
            <a:stCxn id="510" idx="3"/>
          </p:cNvCxnSpPr>
          <p:nvPr/>
        </p:nvCxnSpPr>
        <p:spPr>
          <a:xfrm>
            <a:off x="6920400" y="2305023"/>
            <a:ext cx="1493700" cy="263802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37"/>
          <p:cNvCxnSpPr>
            <a:cxnSpLocks/>
            <a:stCxn id="509" idx="3"/>
          </p:cNvCxnSpPr>
          <p:nvPr/>
        </p:nvCxnSpPr>
        <p:spPr>
          <a:xfrm>
            <a:off x="7211028" y="988712"/>
            <a:ext cx="1399571" cy="3795691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37"/>
          <p:cNvCxnSpPr>
            <a:cxnSpLocks/>
            <a:stCxn id="512" idx="3"/>
          </p:cNvCxnSpPr>
          <p:nvPr/>
        </p:nvCxnSpPr>
        <p:spPr>
          <a:xfrm>
            <a:off x="6920400" y="3209885"/>
            <a:ext cx="1876655" cy="107537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37"/>
          <p:cNvCxnSpPr>
            <a:cxnSpLocks/>
            <a:endCxn id="512" idx="1"/>
          </p:cNvCxnSpPr>
          <p:nvPr/>
        </p:nvCxnSpPr>
        <p:spPr>
          <a:xfrm rot="16200000" flipH="1">
            <a:off x="-279683" y="520146"/>
            <a:ext cx="4087678" cy="1291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Google Shape;512;p37">
            <a:extLst>
              <a:ext uri="{FF2B5EF4-FFF2-40B4-BE49-F238E27FC236}">
                <a16:creationId xmlns:a16="http://schemas.microsoft.com/office/drawing/2014/main" id="{5C504B10-6ACF-41BB-8F94-D48F172D040E}"/>
              </a:ext>
            </a:extLst>
          </p:cNvPr>
          <p:cNvSpPr txBox="1">
            <a:spLocks/>
          </p:cNvSpPr>
          <p:nvPr/>
        </p:nvSpPr>
        <p:spPr>
          <a:xfrm>
            <a:off x="2410056" y="3848019"/>
            <a:ext cx="4510344" cy="5334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45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2400" dirty="0"/>
              <a:t>Engaging communication</a:t>
            </a:r>
          </a:p>
        </p:txBody>
      </p:sp>
      <p:cxnSp>
        <p:nvCxnSpPr>
          <p:cNvPr id="42" name="Google Shape;518;p37">
            <a:extLst>
              <a:ext uri="{FF2B5EF4-FFF2-40B4-BE49-F238E27FC236}">
                <a16:creationId xmlns:a16="http://schemas.microsoft.com/office/drawing/2014/main" id="{4A1707BE-A916-405A-9D33-9A565795AB7C}"/>
              </a:ext>
            </a:extLst>
          </p:cNvPr>
          <p:cNvCxnSpPr>
            <a:cxnSpLocks/>
          </p:cNvCxnSpPr>
          <p:nvPr/>
        </p:nvCxnSpPr>
        <p:spPr>
          <a:xfrm>
            <a:off x="6341036" y="4140901"/>
            <a:ext cx="1876655" cy="107537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" name="Google Shape;518;p37">
            <a:extLst>
              <a:ext uri="{FF2B5EF4-FFF2-40B4-BE49-F238E27FC236}">
                <a16:creationId xmlns:a16="http://schemas.microsoft.com/office/drawing/2014/main" id="{C007A3CC-E2D9-41B2-A212-A1E2F129F56A}"/>
              </a:ext>
            </a:extLst>
          </p:cNvPr>
          <p:cNvCxnSpPr>
            <a:cxnSpLocks/>
          </p:cNvCxnSpPr>
          <p:nvPr/>
        </p:nvCxnSpPr>
        <p:spPr>
          <a:xfrm>
            <a:off x="-92283" y="3164152"/>
            <a:ext cx="2502339" cy="955430"/>
          </a:xfrm>
          <a:prstGeom prst="bentConnector3">
            <a:avLst>
              <a:gd name="adj1" fmla="val 3057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C115C-E39C-4BF6-9510-444FC251D9FB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960292DB-FCA2-48C8-9579-E4166E4D7AE2}" type="slidenum">
              <a:rPr lang="en-US" sz="700" smtClean="0"/>
              <a:t>4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092B52A-FB1D-4444-9785-54E77418AA06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3A63ABF8-C42F-4609-9067-4472227A2588}" type="slidenum">
              <a:rPr lang="en-US" sz="700" smtClean="0"/>
              <a:t>5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31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/>
          <p:nvPr/>
        </p:nvSpPr>
        <p:spPr>
          <a:xfrm>
            <a:off x="129733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3" name="Google Shape;1053;p57"/>
          <p:cNvSpPr/>
          <p:nvPr/>
        </p:nvSpPr>
        <p:spPr>
          <a:xfrm>
            <a:off x="709746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4" name="Google Shape;1054;p57"/>
          <p:cNvSpPr/>
          <p:nvPr/>
        </p:nvSpPr>
        <p:spPr>
          <a:xfrm>
            <a:off x="516408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57"/>
          <p:cNvSpPr/>
          <p:nvPr/>
        </p:nvSpPr>
        <p:spPr>
          <a:xfrm>
            <a:off x="323071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Pepper Robot</a:t>
            </a:r>
            <a:endParaRPr dirty="0"/>
          </a:p>
        </p:txBody>
      </p:sp>
      <p:sp>
        <p:nvSpPr>
          <p:cNvPr id="1057" name="Google Shape;1057;p57"/>
          <p:cNvSpPr txBox="1"/>
          <p:nvPr/>
        </p:nvSpPr>
        <p:spPr>
          <a:xfrm flipH="1">
            <a:off x="713107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2014</a:t>
            </a:r>
            <a:endParaRPr sz="20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 flipH="1">
            <a:off x="713109" y="3683700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 time introduced by SoftBank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57"/>
          <p:cNvSpPr txBox="1"/>
          <p:nvPr/>
        </p:nvSpPr>
        <p:spPr>
          <a:xfrm flipH="1">
            <a:off x="2648517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2015</a:t>
            </a:r>
            <a:endParaRPr sz="20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0" name="Google Shape;1060;p57"/>
          <p:cNvSpPr txBox="1"/>
          <p:nvPr/>
        </p:nvSpPr>
        <p:spPr>
          <a:xfrm flipH="1">
            <a:off x="2646481" y="3687075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Sold the first 1000 units in 60 seconds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57"/>
          <p:cNvSpPr txBox="1"/>
          <p:nvPr/>
        </p:nvSpPr>
        <p:spPr>
          <a:xfrm flipH="1">
            <a:off x="4579859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2018</a:t>
            </a:r>
            <a:endParaRPr sz="20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2" name="Google Shape;1062;p57"/>
          <p:cNvSpPr txBox="1"/>
          <p:nvPr/>
        </p:nvSpPr>
        <p:spPr>
          <a:xfrm flipH="1">
            <a:off x="4579853" y="3683700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12 000 robots sold in Europe 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57"/>
          <p:cNvSpPr txBox="1"/>
          <p:nvPr/>
        </p:nvSpPr>
        <p:spPr>
          <a:xfrm flipH="1">
            <a:off x="6513224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2021</a:t>
            </a:r>
            <a:endParaRPr sz="20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4" name="Google Shape;1064;p57"/>
          <p:cNvSpPr txBox="1"/>
          <p:nvPr/>
        </p:nvSpPr>
        <p:spPr>
          <a:xfrm flipH="1">
            <a:off x="6513225" y="3687075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Pause of production due to weak demand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65" name="Google Shape;1065;p57"/>
          <p:cNvGrpSpPr/>
          <p:nvPr/>
        </p:nvGrpSpPr>
        <p:grpSpPr>
          <a:xfrm>
            <a:off x="3338758" y="2148046"/>
            <a:ext cx="500353" cy="500326"/>
            <a:chOff x="3902108" y="2734934"/>
            <a:chExt cx="500353" cy="500326"/>
          </a:xfrm>
        </p:grpSpPr>
        <p:sp>
          <p:nvSpPr>
            <p:cNvPr id="1066" name="Google Shape;1066;p57"/>
            <p:cNvSpPr/>
            <p:nvPr/>
          </p:nvSpPr>
          <p:spPr>
            <a:xfrm>
              <a:off x="4108112" y="2999671"/>
              <a:ext cx="88073" cy="235589"/>
            </a:xfrm>
            <a:custGeom>
              <a:avLst/>
              <a:gdLst/>
              <a:ahLst/>
              <a:cxnLst/>
              <a:rect l="l" t="t" r="r" b="b"/>
              <a:pathLst>
                <a:path w="3227" h="8632" extrusionOk="0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137506" y="2882477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3902108" y="2734934"/>
              <a:ext cx="500353" cy="500326"/>
            </a:xfrm>
            <a:custGeom>
              <a:avLst/>
              <a:gdLst/>
              <a:ahLst/>
              <a:cxnLst/>
              <a:rect l="l" t="t" r="r" b="b"/>
              <a:pathLst>
                <a:path w="18333" h="18332" extrusionOk="0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57"/>
          <p:cNvGrpSpPr/>
          <p:nvPr/>
        </p:nvGrpSpPr>
        <p:grpSpPr>
          <a:xfrm>
            <a:off x="5272122" y="2147991"/>
            <a:ext cx="500353" cy="500435"/>
            <a:chOff x="7791235" y="1480816"/>
            <a:chExt cx="500353" cy="500435"/>
          </a:xfrm>
        </p:grpSpPr>
        <p:sp>
          <p:nvSpPr>
            <p:cNvPr id="1070" name="Google Shape;1070;p57"/>
            <p:cNvSpPr/>
            <p:nvPr/>
          </p:nvSpPr>
          <p:spPr>
            <a:xfrm>
              <a:off x="8203515" y="1598010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8203515" y="1892223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7791235" y="1598010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7791235" y="1892223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7791316" y="1539550"/>
              <a:ext cx="309770" cy="224535"/>
            </a:xfrm>
            <a:custGeom>
              <a:avLst/>
              <a:gdLst/>
              <a:ahLst/>
              <a:cxnLst/>
              <a:rect l="l" t="t" r="r" b="b"/>
              <a:pathLst>
                <a:path w="11350" h="8227" extrusionOk="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7791235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7849886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7908429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8174257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8174257" y="153946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8232909" y="1480816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8232909" y="1539468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101059" y="1661956"/>
              <a:ext cx="131959" cy="259661"/>
            </a:xfrm>
            <a:custGeom>
              <a:avLst/>
              <a:gdLst/>
              <a:ahLst/>
              <a:cxnLst/>
              <a:rect l="l" t="t" r="r" b="b"/>
              <a:pathLst>
                <a:path w="4835" h="9514" extrusionOk="0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7849886" y="1789658"/>
              <a:ext cx="221833" cy="131959"/>
            </a:xfrm>
            <a:custGeom>
              <a:avLst/>
              <a:gdLst/>
              <a:ahLst/>
              <a:cxnLst/>
              <a:rect l="l" t="t" r="r" b="b"/>
              <a:pathLst>
                <a:path w="8128" h="4835" extrusionOk="0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7908429" y="1716378"/>
              <a:ext cx="265856" cy="146697"/>
            </a:xfrm>
            <a:custGeom>
              <a:avLst/>
              <a:gdLst/>
              <a:ahLst/>
              <a:cxnLst/>
              <a:rect l="l" t="t" r="r" b="b"/>
              <a:pathLst>
                <a:path w="9741" h="5375" extrusionOk="0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7981736" y="1775029"/>
              <a:ext cx="119241" cy="29394"/>
            </a:xfrm>
            <a:custGeom>
              <a:avLst/>
              <a:gdLst/>
              <a:ahLst/>
              <a:cxnLst/>
              <a:rect l="l" t="t" r="r" b="b"/>
              <a:pathLst>
                <a:path w="436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57"/>
          <p:cNvGrpSpPr/>
          <p:nvPr/>
        </p:nvGrpSpPr>
        <p:grpSpPr>
          <a:xfrm>
            <a:off x="7229382" y="2148522"/>
            <a:ext cx="452592" cy="499398"/>
            <a:chOff x="744557" y="4028134"/>
            <a:chExt cx="452592" cy="499398"/>
          </a:xfrm>
        </p:grpSpPr>
        <p:sp>
          <p:nvSpPr>
            <p:cNvPr id="1087" name="Google Shape;1087;p57"/>
            <p:cNvSpPr/>
            <p:nvPr/>
          </p:nvSpPr>
          <p:spPr>
            <a:xfrm>
              <a:off x="744557" y="4028134"/>
              <a:ext cx="452592" cy="323826"/>
            </a:xfrm>
            <a:custGeom>
              <a:avLst/>
              <a:gdLst/>
              <a:ahLst/>
              <a:cxnLst/>
              <a:rect l="l" t="t" r="r" b="b"/>
              <a:pathLst>
                <a:path w="16583" h="11865" extrusionOk="0">
                  <a:moveTo>
                    <a:pt x="13368" y="1"/>
                  </a:moveTo>
                  <a:lnTo>
                    <a:pt x="13368" y="3215"/>
                  </a:lnTo>
                  <a:lnTo>
                    <a:pt x="14440" y="3215"/>
                  </a:lnTo>
                  <a:lnTo>
                    <a:pt x="14440" y="4288"/>
                  </a:lnTo>
                  <a:lnTo>
                    <a:pt x="12295" y="4288"/>
                  </a:lnTo>
                  <a:lnTo>
                    <a:pt x="12295" y="2143"/>
                  </a:lnTo>
                  <a:lnTo>
                    <a:pt x="11222" y="2143"/>
                  </a:lnTo>
                  <a:lnTo>
                    <a:pt x="11222" y="6430"/>
                  </a:lnTo>
                  <a:lnTo>
                    <a:pt x="9080" y="6430"/>
                  </a:lnTo>
                  <a:lnTo>
                    <a:pt x="9080" y="4292"/>
                  </a:lnTo>
                  <a:lnTo>
                    <a:pt x="10153" y="4292"/>
                  </a:lnTo>
                  <a:lnTo>
                    <a:pt x="10153" y="1077"/>
                  </a:lnTo>
                  <a:lnTo>
                    <a:pt x="6935" y="1077"/>
                  </a:lnTo>
                  <a:lnTo>
                    <a:pt x="6935" y="4292"/>
                  </a:lnTo>
                  <a:lnTo>
                    <a:pt x="8007" y="4292"/>
                  </a:lnTo>
                  <a:lnTo>
                    <a:pt x="8007" y="6437"/>
                  </a:lnTo>
                  <a:lnTo>
                    <a:pt x="5866" y="6437"/>
                  </a:lnTo>
                  <a:lnTo>
                    <a:pt x="5866" y="2150"/>
                  </a:lnTo>
                  <a:lnTo>
                    <a:pt x="4793" y="2150"/>
                  </a:lnTo>
                  <a:lnTo>
                    <a:pt x="4793" y="4292"/>
                  </a:lnTo>
                  <a:lnTo>
                    <a:pt x="2644" y="4292"/>
                  </a:lnTo>
                  <a:lnTo>
                    <a:pt x="2644" y="3219"/>
                  </a:lnTo>
                  <a:lnTo>
                    <a:pt x="3717" y="3219"/>
                  </a:lnTo>
                  <a:lnTo>
                    <a:pt x="3717" y="4"/>
                  </a:lnTo>
                  <a:lnTo>
                    <a:pt x="502" y="4"/>
                  </a:lnTo>
                  <a:lnTo>
                    <a:pt x="502" y="3219"/>
                  </a:lnTo>
                  <a:lnTo>
                    <a:pt x="1571" y="3219"/>
                  </a:lnTo>
                  <a:lnTo>
                    <a:pt x="1571" y="5364"/>
                  </a:lnTo>
                  <a:lnTo>
                    <a:pt x="4789" y="5364"/>
                  </a:lnTo>
                  <a:lnTo>
                    <a:pt x="4789" y="6437"/>
                  </a:lnTo>
                  <a:lnTo>
                    <a:pt x="2894" y="6437"/>
                  </a:lnTo>
                  <a:lnTo>
                    <a:pt x="1" y="10795"/>
                  </a:lnTo>
                  <a:lnTo>
                    <a:pt x="7598" y="10795"/>
                  </a:lnTo>
                  <a:lnTo>
                    <a:pt x="9740" y="11864"/>
                  </a:lnTo>
                  <a:lnTo>
                    <a:pt x="14624" y="11864"/>
                  </a:lnTo>
                  <a:cubicBezTo>
                    <a:pt x="15859" y="10583"/>
                    <a:pt x="16582" y="8787"/>
                    <a:pt x="16582" y="6970"/>
                  </a:cubicBezTo>
                  <a:lnTo>
                    <a:pt x="16582" y="6430"/>
                  </a:lnTo>
                  <a:lnTo>
                    <a:pt x="12295" y="6430"/>
                  </a:lnTo>
                  <a:lnTo>
                    <a:pt x="12295" y="5361"/>
                  </a:lnTo>
                  <a:lnTo>
                    <a:pt x="15510" y="5361"/>
                  </a:lnTo>
                  <a:lnTo>
                    <a:pt x="15510" y="3215"/>
                  </a:lnTo>
                  <a:lnTo>
                    <a:pt x="16582" y="3215"/>
                  </a:lnTo>
                  <a:lnTo>
                    <a:pt x="16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875260" y="4028243"/>
              <a:ext cx="29203" cy="29285"/>
            </a:xfrm>
            <a:custGeom>
              <a:avLst/>
              <a:gdLst/>
              <a:ahLst/>
              <a:cxnLst/>
              <a:rect l="l" t="t" r="r" b="b"/>
              <a:pathLst>
                <a:path w="1070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69" y="107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1050833" y="4028243"/>
              <a:ext cx="29285" cy="2928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933803" y="4381190"/>
              <a:ext cx="175600" cy="146342"/>
            </a:xfrm>
            <a:custGeom>
              <a:avLst/>
              <a:gdLst/>
              <a:ahLst/>
              <a:cxnLst/>
              <a:rect l="l" t="t" r="r" b="b"/>
              <a:pathLst>
                <a:path w="6434" h="5362" extrusionOk="0">
                  <a:moveTo>
                    <a:pt x="2905" y="1"/>
                  </a:moveTo>
                  <a:lnTo>
                    <a:pt x="1" y="2905"/>
                  </a:lnTo>
                  <a:lnTo>
                    <a:pt x="1" y="5361"/>
                  </a:lnTo>
                  <a:lnTo>
                    <a:pt x="1073" y="5361"/>
                  </a:lnTo>
                  <a:lnTo>
                    <a:pt x="1073" y="4288"/>
                  </a:lnTo>
                  <a:lnTo>
                    <a:pt x="2679" y="4288"/>
                  </a:lnTo>
                  <a:lnTo>
                    <a:pt x="2679" y="5361"/>
                  </a:lnTo>
                  <a:lnTo>
                    <a:pt x="3752" y="5361"/>
                  </a:lnTo>
                  <a:lnTo>
                    <a:pt x="3752" y="4288"/>
                  </a:lnTo>
                  <a:lnTo>
                    <a:pt x="5361" y="4288"/>
                  </a:lnTo>
                  <a:lnTo>
                    <a:pt x="5361" y="5361"/>
                  </a:lnTo>
                  <a:lnTo>
                    <a:pt x="6434" y="5361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816691" y="4351932"/>
              <a:ext cx="165502" cy="87855"/>
            </a:xfrm>
            <a:custGeom>
              <a:avLst/>
              <a:gdLst/>
              <a:ahLst/>
              <a:cxnLst/>
              <a:rect l="l" t="t" r="r" b="b"/>
              <a:pathLst>
                <a:path w="6064" h="3219" extrusionOk="0">
                  <a:moveTo>
                    <a:pt x="1" y="0"/>
                  </a:moveTo>
                  <a:lnTo>
                    <a:pt x="1" y="3218"/>
                  </a:lnTo>
                  <a:lnTo>
                    <a:pt x="3530" y="3218"/>
                  </a:lnTo>
                  <a:lnTo>
                    <a:pt x="6063" y="685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57"/>
          <p:cNvGrpSpPr/>
          <p:nvPr/>
        </p:nvGrpSpPr>
        <p:grpSpPr>
          <a:xfrm>
            <a:off x="1405381" y="2147979"/>
            <a:ext cx="500353" cy="500435"/>
            <a:chOff x="1505881" y="1480816"/>
            <a:chExt cx="500353" cy="500435"/>
          </a:xfrm>
        </p:grpSpPr>
        <p:sp>
          <p:nvSpPr>
            <p:cNvPr id="1093" name="Google Shape;1093;p57"/>
            <p:cNvSpPr/>
            <p:nvPr/>
          </p:nvSpPr>
          <p:spPr>
            <a:xfrm>
              <a:off x="1712076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1653506" y="1921617"/>
              <a:ext cx="29421" cy="59634"/>
            </a:xfrm>
            <a:custGeom>
              <a:avLst/>
              <a:gdLst/>
              <a:ahLst/>
              <a:cxnLst/>
              <a:rect l="l" t="t" r="r" b="b"/>
              <a:pathLst>
                <a:path w="1078" h="2185" extrusionOk="0">
                  <a:moveTo>
                    <a:pt x="1" y="0"/>
                  </a:moveTo>
                  <a:lnTo>
                    <a:pt x="1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1770727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829379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653506" y="1480816"/>
              <a:ext cx="29421" cy="59525"/>
            </a:xfrm>
            <a:custGeom>
              <a:avLst/>
              <a:gdLst/>
              <a:ahLst/>
              <a:cxnLst/>
              <a:rect l="l" t="t" r="r" b="b"/>
              <a:pathLst>
                <a:path w="1078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770727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1712076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829379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1682791" y="1657726"/>
              <a:ext cx="146615" cy="146506"/>
            </a:xfrm>
            <a:custGeom>
              <a:avLst/>
              <a:gdLst/>
              <a:ahLst/>
              <a:cxnLst/>
              <a:rect l="l" t="t" r="r" b="b"/>
              <a:pathLst>
                <a:path w="5372" h="5368" extrusionOk="0">
                  <a:moveTo>
                    <a:pt x="4299" y="1073"/>
                  </a:moveTo>
                  <a:lnTo>
                    <a:pt x="4299" y="4298"/>
                  </a:lnTo>
                  <a:lnTo>
                    <a:pt x="1077" y="4298"/>
                  </a:lnTo>
                  <a:lnTo>
                    <a:pt x="1077" y="1073"/>
                  </a:lnTo>
                  <a:close/>
                  <a:moveTo>
                    <a:pt x="1" y="0"/>
                  </a:moveTo>
                  <a:lnTo>
                    <a:pt x="1" y="5368"/>
                  </a:lnTo>
                  <a:lnTo>
                    <a:pt x="5371" y="5368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1741361" y="171637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1076" y="107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1505881" y="1480816"/>
              <a:ext cx="500353" cy="500435"/>
            </a:xfrm>
            <a:custGeom>
              <a:avLst/>
              <a:gdLst/>
              <a:ahLst/>
              <a:cxnLst/>
              <a:rect l="l" t="t" r="r" b="b"/>
              <a:pathLst>
                <a:path w="18333" h="18336" extrusionOk="0">
                  <a:moveTo>
                    <a:pt x="3261" y="2184"/>
                  </a:moveTo>
                  <a:lnTo>
                    <a:pt x="3261" y="3261"/>
                  </a:lnTo>
                  <a:lnTo>
                    <a:pt x="2185" y="3261"/>
                  </a:lnTo>
                  <a:lnTo>
                    <a:pt x="2185" y="2184"/>
                  </a:lnTo>
                  <a:close/>
                  <a:moveTo>
                    <a:pt x="16151" y="2184"/>
                  </a:moveTo>
                  <a:lnTo>
                    <a:pt x="16151" y="3261"/>
                  </a:lnTo>
                  <a:lnTo>
                    <a:pt x="15075" y="3261"/>
                  </a:lnTo>
                  <a:lnTo>
                    <a:pt x="15075" y="2184"/>
                  </a:lnTo>
                  <a:close/>
                  <a:moveTo>
                    <a:pt x="11850" y="4337"/>
                  </a:moveTo>
                  <a:lnTo>
                    <a:pt x="11850" y="5413"/>
                  </a:lnTo>
                  <a:lnTo>
                    <a:pt x="12926" y="5413"/>
                  </a:lnTo>
                  <a:lnTo>
                    <a:pt x="12926" y="6489"/>
                  </a:lnTo>
                  <a:lnTo>
                    <a:pt x="14002" y="6489"/>
                  </a:lnTo>
                  <a:lnTo>
                    <a:pt x="14002" y="7555"/>
                  </a:lnTo>
                  <a:lnTo>
                    <a:pt x="12926" y="7555"/>
                  </a:lnTo>
                  <a:lnTo>
                    <a:pt x="12926" y="8631"/>
                  </a:lnTo>
                  <a:lnTo>
                    <a:pt x="14002" y="8631"/>
                  </a:lnTo>
                  <a:lnTo>
                    <a:pt x="14002" y="9708"/>
                  </a:lnTo>
                  <a:lnTo>
                    <a:pt x="12926" y="9708"/>
                  </a:lnTo>
                  <a:lnTo>
                    <a:pt x="12926" y="10784"/>
                  </a:lnTo>
                  <a:lnTo>
                    <a:pt x="14002" y="10784"/>
                  </a:lnTo>
                  <a:lnTo>
                    <a:pt x="14002" y="11860"/>
                  </a:lnTo>
                  <a:lnTo>
                    <a:pt x="12926" y="11860"/>
                  </a:lnTo>
                  <a:lnTo>
                    <a:pt x="12926" y="12936"/>
                  </a:lnTo>
                  <a:lnTo>
                    <a:pt x="11850" y="12936"/>
                  </a:lnTo>
                  <a:lnTo>
                    <a:pt x="11850" y="14013"/>
                  </a:lnTo>
                  <a:lnTo>
                    <a:pt x="10774" y="14013"/>
                  </a:lnTo>
                  <a:lnTo>
                    <a:pt x="10774" y="12936"/>
                  </a:lnTo>
                  <a:lnTo>
                    <a:pt x="9697" y="12936"/>
                  </a:lnTo>
                  <a:lnTo>
                    <a:pt x="9697" y="14013"/>
                  </a:lnTo>
                  <a:lnTo>
                    <a:pt x="8621" y="14013"/>
                  </a:lnTo>
                  <a:lnTo>
                    <a:pt x="8621" y="12936"/>
                  </a:lnTo>
                  <a:lnTo>
                    <a:pt x="7545" y="12936"/>
                  </a:lnTo>
                  <a:lnTo>
                    <a:pt x="7545" y="14013"/>
                  </a:lnTo>
                  <a:lnTo>
                    <a:pt x="6469" y="14013"/>
                  </a:lnTo>
                  <a:lnTo>
                    <a:pt x="6469" y="12936"/>
                  </a:lnTo>
                  <a:lnTo>
                    <a:pt x="5392" y="12936"/>
                  </a:lnTo>
                  <a:lnTo>
                    <a:pt x="5392" y="11860"/>
                  </a:lnTo>
                  <a:lnTo>
                    <a:pt x="4316" y="11860"/>
                  </a:lnTo>
                  <a:lnTo>
                    <a:pt x="4316" y="10784"/>
                  </a:lnTo>
                  <a:lnTo>
                    <a:pt x="5392" y="10784"/>
                  </a:lnTo>
                  <a:lnTo>
                    <a:pt x="5392" y="9708"/>
                  </a:lnTo>
                  <a:lnTo>
                    <a:pt x="4316" y="9708"/>
                  </a:lnTo>
                  <a:lnTo>
                    <a:pt x="4316" y="8631"/>
                  </a:lnTo>
                  <a:lnTo>
                    <a:pt x="5392" y="8631"/>
                  </a:lnTo>
                  <a:lnTo>
                    <a:pt x="5392" y="7555"/>
                  </a:lnTo>
                  <a:lnTo>
                    <a:pt x="4316" y="7555"/>
                  </a:lnTo>
                  <a:lnTo>
                    <a:pt x="4316" y="6479"/>
                  </a:lnTo>
                  <a:lnTo>
                    <a:pt x="5392" y="6479"/>
                  </a:lnTo>
                  <a:lnTo>
                    <a:pt x="5392" y="5403"/>
                  </a:lnTo>
                  <a:lnTo>
                    <a:pt x="6469" y="5403"/>
                  </a:lnTo>
                  <a:lnTo>
                    <a:pt x="6469" y="4337"/>
                  </a:lnTo>
                  <a:lnTo>
                    <a:pt x="7545" y="4337"/>
                  </a:lnTo>
                  <a:lnTo>
                    <a:pt x="7545" y="5413"/>
                  </a:lnTo>
                  <a:lnTo>
                    <a:pt x="8621" y="5413"/>
                  </a:lnTo>
                  <a:lnTo>
                    <a:pt x="8621" y="4337"/>
                  </a:lnTo>
                  <a:lnTo>
                    <a:pt x="9697" y="4337"/>
                  </a:lnTo>
                  <a:lnTo>
                    <a:pt x="9697" y="5413"/>
                  </a:lnTo>
                  <a:lnTo>
                    <a:pt x="10774" y="5413"/>
                  </a:lnTo>
                  <a:lnTo>
                    <a:pt x="10774" y="4337"/>
                  </a:lnTo>
                  <a:close/>
                  <a:moveTo>
                    <a:pt x="3261" y="15075"/>
                  </a:moveTo>
                  <a:lnTo>
                    <a:pt x="3261" y="16151"/>
                  </a:lnTo>
                  <a:lnTo>
                    <a:pt x="2185" y="16151"/>
                  </a:lnTo>
                  <a:lnTo>
                    <a:pt x="2185" y="15075"/>
                  </a:lnTo>
                  <a:close/>
                  <a:moveTo>
                    <a:pt x="16151" y="15075"/>
                  </a:moveTo>
                  <a:lnTo>
                    <a:pt x="16151" y="16151"/>
                  </a:lnTo>
                  <a:lnTo>
                    <a:pt x="15075" y="16151"/>
                  </a:lnTo>
                  <a:lnTo>
                    <a:pt x="15075" y="15075"/>
                  </a:lnTo>
                  <a:close/>
                  <a:moveTo>
                    <a:pt x="0" y="0"/>
                  </a:moveTo>
                  <a:lnTo>
                    <a:pt x="0" y="5406"/>
                  </a:lnTo>
                  <a:lnTo>
                    <a:pt x="2185" y="5406"/>
                  </a:lnTo>
                  <a:lnTo>
                    <a:pt x="2185" y="7555"/>
                  </a:lnTo>
                  <a:lnTo>
                    <a:pt x="0" y="7555"/>
                  </a:lnTo>
                  <a:lnTo>
                    <a:pt x="0" y="10780"/>
                  </a:lnTo>
                  <a:lnTo>
                    <a:pt x="2185" y="10780"/>
                  </a:lnTo>
                  <a:lnTo>
                    <a:pt x="2185" y="12929"/>
                  </a:lnTo>
                  <a:lnTo>
                    <a:pt x="0" y="12929"/>
                  </a:lnTo>
                  <a:lnTo>
                    <a:pt x="0" y="18335"/>
                  </a:lnTo>
                  <a:lnTo>
                    <a:pt x="4334" y="18335"/>
                  </a:lnTo>
                  <a:lnTo>
                    <a:pt x="4334" y="15075"/>
                  </a:lnTo>
                  <a:lnTo>
                    <a:pt x="14002" y="15075"/>
                  </a:lnTo>
                  <a:lnTo>
                    <a:pt x="14002" y="18335"/>
                  </a:lnTo>
                  <a:lnTo>
                    <a:pt x="18332" y="18335"/>
                  </a:lnTo>
                  <a:lnTo>
                    <a:pt x="18332" y="12929"/>
                  </a:lnTo>
                  <a:lnTo>
                    <a:pt x="16151" y="12929"/>
                  </a:lnTo>
                  <a:lnTo>
                    <a:pt x="16151" y="10780"/>
                  </a:lnTo>
                  <a:lnTo>
                    <a:pt x="18332" y="10780"/>
                  </a:lnTo>
                  <a:lnTo>
                    <a:pt x="18332" y="7555"/>
                  </a:lnTo>
                  <a:lnTo>
                    <a:pt x="16151" y="7555"/>
                  </a:lnTo>
                  <a:lnTo>
                    <a:pt x="16151" y="5406"/>
                  </a:lnTo>
                  <a:lnTo>
                    <a:pt x="18332" y="5406"/>
                  </a:lnTo>
                  <a:lnTo>
                    <a:pt x="18332" y="0"/>
                  </a:lnTo>
                  <a:lnTo>
                    <a:pt x="14002" y="0"/>
                  </a:lnTo>
                  <a:lnTo>
                    <a:pt x="14002" y="3261"/>
                  </a:lnTo>
                  <a:lnTo>
                    <a:pt x="4334" y="326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4" name="Google Shape;1104;p57"/>
          <p:cNvCxnSpPr>
            <a:stCxn id="1052" idx="2"/>
            <a:endCxn id="1055" idx="1"/>
          </p:cNvCxnSpPr>
          <p:nvPr/>
        </p:nvCxnSpPr>
        <p:spPr>
          <a:xfrm rot="-5400000">
            <a:off x="226408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5" name="Google Shape;1105;p57"/>
          <p:cNvCxnSpPr>
            <a:stCxn id="1055" idx="0"/>
            <a:endCxn id="1054" idx="1"/>
          </p:cNvCxnSpPr>
          <p:nvPr/>
        </p:nvCxnSpPr>
        <p:spPr>
          <a:xfrm rot="-5400000" flipH="1">
            <a:off x="4197463" y="14314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6" name="Google Shape;1106;p57"/>
          <p:cNvCxnSpPr>
            <a:stCxn id="1054" idx="2"/>
            <a:endCxn id="1053" idx="1"/>
          </p:cNvCxnSpPr>
          <p:nvPr/>
        </p:nvCxnSpPr>
        <p:spPr>
          <a:xfrm rot="-5400000">
            <a:off x="613083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7" name="Google Shape;1107;p57"/>
          <p:cNvCxnSpPr>
            <a:stCxn id="1053" idx="0"/>
          </p:cNvCxnSpPr>
          <p:nvPr/>
        </p:nvCxnSpPr>
        <p:spPr>
          <a:xfrm rot="-5400000" flipH="1">
            <a:off x="8167713" y="1327950"/>
            <a:ext cx="390600" cy="1814700"/>
          </a:xfrm>
          <a:prstGeom prst="bentConnector4">
            <a:avLst>
              <a:gd name="adj1" fmla="val -60964"/>
              <a:gd name="adj2" fmla="val 5986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88FB033-9A25-4D72-B84A-5B18B3DE3B0E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C8E08A40-A81A-4BE4-97A0-61CD820CA1D0}" type="slidenum">
              <a:rPr lang="en-US" sz="700" smtClean="0"/>
              <a:t>6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on Pepper Robot</a:t>
            </a:r>
            <a:endParaRPr dirty="0"/>
          </a:p>
        </p:txBody>
      </p:sp>
      <p:graphicFrame>
        <p:nvGraphicFramePr>
          <p:cNvPr id="924" name="Google Shape;924;p50"/>
          <p:cNvGraphicFramePr/>
          <p:nvPr>
            <p:extLst>
              <p:ext uri="{D42A27DB-BD31-4B8C-83A1-F6EECF244321}">
                <p14:modId xmlns:p14="http://schemas.microsoft.com/office/powerpoint/2010/main" val="700853937"/>
              </p:ext>
            </p:extLst>
          </p:nvPr>
        </p:nvGraphicFramePr>
        <p:xfrm>
          <a:off x="669600" y="1672750"/>
          <a:ext cx="7704000" cy="2890023"/>
        </p:xfrm>
        <a:graphic>
          <a:graphicData uri="http://schemas.openxmlformats.org/drawingml/2006/table">
            <a:tbl>
              <a:tblPr>
                <a:noFill/>
                <a:tableStyleId>{89CA7C83-A761-4EB3-97B0-C90E7D6FFFBD}</a:tableStyleId>
              </a:tblPr>
              <a:tblGrid>
                <a:gridCol w="301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625">
                <a:tc row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Key Features</a:t>
                      </a:r>
                      <a:endParaRPr sz="2000" b="1" dirty="0">
                        <a:solidFill>
                          <a:schemeClr val="accent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Human-like design and interaction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Cameras, microphones, touch screen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93163"/>
                  </a:ext>
                </a:extLst>
              </a:tr>
              <a:tr h="2522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Ability to detect facial expressions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47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Applications in industries</a:t>
                      </a:r>
                      <a:endParaRPr sz="2000" b="1" dirty="0">
                        <a:solidFill>
                          <a:schemeClr val="accent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 service, healthcare, education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6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Potential in HR</a:t>
                      </a:r>
                      <a:endParaRPr sz="2000" b="1" dirty="0">
                        <a:solidFill>
                          <a:schemeClr val="accent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Handling repetitive tasks 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Systemic candidate assessments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E08CC90-1A03-4F0D-ABED-9C9B2FA5E902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</a:t>
            </a:r>
            <a:fld id="{97ADCD5F-AC97-4EB1-B4F6-03FC701CA67B}" type="slidenum">
              <a:rPr lang="en-US" sz="700" smtClean="0"/>
              <a:t>7</a:t>
            </a:fld>
            <a:r>
              <a:rPr lang="en-US" sz="7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49"/>
            <a:ext cx="4044900" cy="1191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World Use Cases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ED27055-C819-4B26-BF7A-A645B0062208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10 </a:t>
            </a:r>
          </a:p>
        </p:txBody>
      </p:sp>
    </p:spTree>
    <p:extLst>
      <p:ext uri="{BB962C8B-B14F-4D97-AF65-F5344CB8AC3E}">
        <p14:creationId xmlns:p14="http://schemas.microsoft.com/office/powerpoint/2010/main" val="135101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World Use Cases</a:t>
            </a:r>
            <a:endParaRPr dirty="0"/>
          </a:p>
        </p:txBody>
      </p:sp>
      <p:sp>
        <p:nvSpPr>
          <p:cNvPr id="726" name="Google Shape;726;p4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Mock interviews and company information sharing</a:t>
            </a:r>
            <a:endParaRPr dirty="0"/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2"/>
          </p:nvPr>
        </p:nvSpPr>
        <p:spPr>
          <a:xfrm>
            <a:off x="3484425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product information and personalized recommendations</a:t>
            </a:r>
            <a:endParaRPr dirty="0"/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Assist with patients' check-ins, provide health education and offer companionship</a:t>
            </a:r>
            <a:endParaRPr dirty="0"/>
          </a:p>
        </p:txBody>
      </p:sp>
      <p:sp>
        <p:nvSpPr>
          <p:cNvPr id="729" name="Google Shape;729;p4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Career Fairs</a:t>
            </a:r>
            <a:endParaRPr dirty="0"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Retail Sectors</a:t>
            </a:r>
            <a:endParaRPr dirty="0"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Healthcare</a:t>
            </a:r>
            <a:endParaRPr dirty="0"/>
          </a:p>
        </p:txBody>
      </p:sp>
      <p:pic>
        <p:nvPicPr>
          <p:cNvPr id="3" name="Picture 2" descr="A robot holding a tablet&#10;&#10;Description automatically generated">
            <a:extLst>
              <a:ext uri="{FF2B5EF4-FFF2-40B4-BE49-F238E27FC236}">
                <a16:creationId xmlns:a16="http://schemas.microsoft.com/office/drawing/2014/main" id="{B0099293-A914-4E42-BDE2-076D5A07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0" t="6223" r="14776"/>
          <a:stretch/>
        </p:blipFill>
        <p:spPr>
          <a:xfrm>
            <a:off x="937700" y="1474657"/>
            <a:ext cx="1602600" cy="1602600"/>
          </a:xfrm>
          <a:prstGeom prst="ellipse">
            <a:avLst/>
          </a:prstGeom>
        </p:spPr>
      </p:pic>
      <p:pic>
        <p:nvPicPr>
          <p:cNvPr id="5" name="Picture 4" descr="A robot standing in a grocery store&#10;&#10;Description automatically generated">
            <a:extLst>
              <a:ext uri="{FF2B5EF4-FFF2-40B4-BE49-F238E27FC236}">
                <a16:creationId xmlns:a16="http://schemas.microsoft.com/office/drawing/2014/main" id="{4EA7701C-9643-4A73-BF23-0FD6FBA8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422" y="1474657"/>
            <a:ext cx="1602600" cy="1602600"/>
          </a:xfrm>
          <a:prstGeom prst="ellipse">
            <a:avLst/>
          </a:prstGeom>
        </p:spPr>
      </p:pic>
      <p:pic>
        <p:nvPicPr>
          <p:cNvPr id="7" name="Picture 6" descr="A person and a child looking at a robot&#10;&#10;Description automatically generated">
            <a:extLst>
              <a:ext uri="{FF2B5EF4-FFF2-40B4-BE49-F238E27FC236}">
                <a16:creationId xmlns:a16="http://schemas.microsoft.com/office/drawing/2014/main" id="{D0B496F2-E913-4CEF-8137-1672A44B3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144" y="1474657"/>
            <a:ext cx="1602600" cy="16026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96B061-977E-4529-9FF9-66DA4A18283C}"/>
              </a:ext>
            </a:extLst>
          </p:cNvPr>
          <p:cNvSpPr/>
          <p:nvPr/>
        </p:nvSpPr>
        <p:spPr>
          <a:xfrm>
            <a:off x="8424000" y="4937760"/>
            <a:ext cx="537120" cy="16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Page 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633</Words>
  <Application>Microsoft Office PowerPoint</Application>
  <PresentationFormat>On-screen Show (16:9)</PresentationFormat>
  <Paragraphs>180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Wingdings</vt:lpstr>
      <vt:lpstr>Lato</vt:lpstr>
      <vt:lpstr>Open Sans</vt:lpstr>
      <vt:lpstr>Sora</vt:lpstr>
      <vt:lpstr>Arial</vt:lpstr>
      <vt:lpstr>AI Essentials Workshop by Slidesgo</vt:lpstr>
      <vt:lpstr>Pepper in Job Interviews</vt:lpstr>
      <vt:lpstr>Table of contents</vt:lpstr>
      <vt:lpstr>Introduction</vt:lpstr>
      <vt:lpstr>Pepper Capabilities</vt:lpstr>
      <vt:lpstr>Background</vt:lpstr>
      <vt:lpstr>History of Pepper Robot</vt:lpstr>
      <vt:lpstr>Overview on Pepper Robot</vt:lpstr>
      <vt:lpstr>Real World Use Cases</vt:lpstr>
      <vt:lpstr>Real World Use Cases</vt:lpstr>
      <vt:lpstr>Our Project</vt:lpstr>
      <vt:lpstr>PowerPoint Presentation</vt:lpstr>
      <vt:lpstr>Pepper’s Primary Duties</vt:lpstr>
      <vt:lpstr>Greeting and Guiding</vt:lpstr>
      <vt:lpstr>Assessing Skills</vt:lpstr>
      <vt:lpstr>Dismissing Applicants</vt:lpstr>
      <vt:lpstr>Challenges</vt:lpstr>
      <vt:lpstr>Challenges</vt:lpstr>
      <vt:lpstr>Benefits</vt:lpstr>
      <vt:lpstr>Benefits</vt:lpstr>
      <vt:lpstr>Benefits</vt:lpstr>
      <vt:lpstr>Choregraph Code</vt:lpstr>
      <vt:lpstr>Choregraph Code</vt:lpstr>
      <vt:lpstr>Choregraph Code</vt:lpstr>
      <vt:lpstr>Choregraph Code</vt:lpstr>
      <vt:lpstr>Choregraph Code</vt:lpstr>
      <vt:lpstr>Choregraph Code</vt:lpstr>
      <vt:lpstr>Choregraph Code</vt:lpstr>
      <vt:lpstr>Choregraph Code</vt:lpstr>
      <vt:lpstr>Choregraph Code</vt:lpstr>
      <vt:lpstr>Choregraph Code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in Job Interviews</dc:title>
  <dc:creator>Charbel Hajj</dc:creator>
  <cp:lastModifiedBy>Gio Nassif Y. Rizk</cp:lastModifiedBy>
  <cp:revision>45</cp:revision>
  <dcterms:modified xsi:type="dcterms:W3CDTF">2024-12-16T15:51:11Z</dcterms:modified>
</cp:coreProperties>
</file>